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6" r:id="rId28"/>
    <p:sldId id="283" r:id="rId29"/>
    <p:sldId id="284" r:id="rId30"/>
    <p:sldId id="285" r:id="rId31"/>
  </p:sldIdLst>
  <p:sldSz cx="9144000" cy="5143500" type="screen16x9"/>
  <p:notesSz cx="6858000" cy="9144000"/>
  <p:embeddedFontLs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bold r:id="rId38"/>
      <p:italic r:id="rId39"/>
      <p:boldItalic r:id="rId40"/>
    </p:embeddedFont>
    <p:embeddedFont>
      <p:font typeface="Roboto Medium"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9AE34-EBDD-43BC-974D-7AFEB9B8D538}" v="833" dt="2022-02-21T17:07:01.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c3fa3a7b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c3fa3a7b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c3fa3a7b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c3fa3a7b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c3fa3a7b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c3fa3a7b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c3fa3a7b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c3fa3a7b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c3fa3a7b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c3fa3a7b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c3fa3a7b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c3fa3a7b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c3fa3a7b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c3fa3a7b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c3fa3a7b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c3fa3a7b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c3fa3a7b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c3fa3a7b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c3fa3a7b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c3fa3a7b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cabba16f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cabba16f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ef346ddb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eef346ddb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c3fa3a7b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c3fa3a7b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c3fa3a7b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c3fa3a7b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c3fa3a7b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c3fa3a7b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c3fa3a7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ec3fa3a7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c3fa3a7b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c3fa3a7b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c3fa3a7b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c3fa3a7b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c3fa3a7b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c3fa3a7b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19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c3fa3a7b8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c3fa3a7b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c3fa3a7b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c3fa3a7b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cabba16f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cabba16f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c3fa3a7b8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c3fa3a7b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cabba16f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cabba16f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ef346dd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ef346dd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ef90513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ef90513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cabba16f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cabba16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ef346ddb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ef346ddb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c3fa3a7b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c3fa3a7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faraday.ac.u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futurecat.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168000"/>
            <a:ext cx="9144000" cy="2205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6100" b="1">
                <a:solidFill>
                  <a:schemeClr val="lt1"/>
                </a:solidFill>
                <a:latin typeface="Roboto"/>
                <a:ea typeface="Roboto"/>
                <a:cs typeface="Roboto"/>
                <a:sym typeface="Roboto"/>
              </a:rPr>
              <a:t>Build a Battery Classroom Game</a:t>
            </a:r>
            <a:endParaRPr sz="6100" b="1">
              <a:solidFill>
                <a:schemeClr val="lt1"/>
              </a:solidFill>
              <a:latin typeface="Roboto"/>
              <a:ea typeface="Roboto"/>
              <a:cs typeface="Roboto"/>
              <a:sym typeface="Roboto"/>
            </a:endParaRPr>
          </a:p>
        </p:txBody>
      </p:sp>
      <p:pic>
        <p:nvPicPr>
          <p:cNvPr id="55" name="Google Shape;55;p13"/>
          <p:cNvPicPr preferRelativeResize="0"/>
          <p:nvPr/>
        </p:nvPicPr>
        <p:blipFill>
          <a:blip r:embed="rId3">
            <a:alphaModFix/>
          </a:blip>
          <a:stretch>
            <a:fillRect/>
          </a:stretch>
        </p:blipFill>
        <p:spPr>
          <a:xfrm>
            <a:off x="77400" y="4586950"/>
            <a:ext cx="3319474" cy="50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Example of a Cathode Card</a:t>
            </a:r>
            <a:endParaRPr>
              <a:solidFill>
                <a:schemeClr val="lt1"/>
              </a:solidFill>
              <a:latin typeface="Roboto Medium"/>
              <a:ea typeface="Roboto Medium"/>
              <a:cs typeface="Roboto Medium"/>
              <a:sym typeface="Roboto Medium"/>
            </a:endParaRPr>
          </a:p>
        </p:txBody>
      </p:sp>
      <p:pic>
        <p:nvPicPr>
          <p:cNvPr id="187" name="Google Shape;187;p22"/>
          <p:cNvPicPr preferRelativeResize="0"/>
          <p:nvPr/>
        </p:nvPicPr>
        <p:blipFill>
          <a:blip r:embed="rId3">
            <a:alphaModFix/>
          </a:blip>
          <a:stretch>
            <a:fillRect/>
          </a:stretch>
        </p:blipFill>
        <p:spPr>
          <a:xfrm>
            <a:off x="3187399" y="1117000"/>
            <a:ext cx="2769199" cy="387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Example of an Electrolyte Card</a:t>
            </a:r>
            <a:endParaRPr>
              <a:solidFill>
                <a:schemeClr val="lt1"/>
              </a:solidFill>
              <a:latin typeface="Roboto Medium"/>
              <a:ea typeface="Roboto Medium"/>
              <a:cs typeface="Roboto Medium"/>
              <a:sym typeface="Roboto Medium"/>
            </a:endParaRPr>
          </a:p>
        </p:txBody>
      </p:sp>
      <p:pic>
        <p:nvPicPr>
          <p:cNvPr id="193" name="Google Shape;193;p23"/>
          <p:cNvPicPr preferRelativeResize="0"/>
          <p:nvPr/>
        </p:nvPicPr>
        <p:blipFill>
          <a:blip r:embed="rId3">
            <a:alphaModFix/>
          </a:blip>
          <a:stretch>
            <a:fillRect/>
          </a:stretch>
        </p:blipFill>
        <p:spPr>
          <a:xfrm>
            <a:off x="3219576" y="1152475"/>
            <a:ext cx="2704850" cy="3788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Example of an Anode Card</a:t>
            </a:r>
            <a:endParaRPr>
              <a:solidFill>
                <a:schemeClr val="lt1"/>
              </a:solidFill>
              <a:latin typeface="Roboto Medium"/>
              <a:ea typeface="Roboto Medium"/>
              <a:cs typeface="Roboto Medium"/>
              <a:sym typeface="Roboto Medium"/>
            </a:endParaRPr>
          </a:p>
        </p:txBody>
      </p:sp>
      <p:pic>
        <p:nvPicPr>
          <p:cNvPr id="199" name="Google Shape;199;p24"/>
          <p:cNvPicPr preferRelativeResize="0"/>
          <p:nvPr/>
        </p:nvPicPr>
        <p:blipFill>
          <a:blip r:embed="rId3">
            <a:alphaModFix/>
          </a:blip>
          <a:stretch>
            <a:fillRect/>
          </a:stretch>
        </p:blipFill>
        <p:spPr>
          <a:xfrm>
            <a:off x="3233363" y="1152475"/>
            <a:ext cx="2677275" cy="374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Example of a Bonus Card</a:t>
            </a:r>
            <a:endParaRPr>
              <a:solidFill>
                <a:schemeClr val="lt1"/>
              </a:solidFill>
              <a:latin typeface="Roboto Medium"/>
              <a:ea typeface="Roboto Medium"/>
              <a:cs typeface="Roboto Medium"/>
              <a:sym typeface="Roboto Medium"/>
            </a:endParaRPr>
          </a:p>
        </p:txBody>
      </p:sp>
      <p:pic>
        <p:nvPicPr>
          <p:cNvPr id="205" name="Google Shape;205;p25"/>
          <p:cNvPicPr preferRelativeResize="0"/>
          <p:nvPr/>
        </p:nvPicPr>
        <p:blipFill>
          <a:blip r:embed="rId3">
            <a:alphaModFix/>
          </a:blip>
          <a:stretch>
            <a:fillRect/>
          </a:stretch>
        </p:blipFill>
        <p:spPr>
          <a:xfrm>
            <a:off x="3207912" y="1017725"/>
            <a:ext cx="2728176"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09"/>
        <p:cNvGrpSpPr/>
        <p:nvPr/>
      </p:nvGrpSpPr>
      <p:grpSpPr>
        <a:xfrm>
          <a:off x="0" y="0"/>
          <a:ext cx="0" cy="0"/>
          <a:chOff x="0" y="0"/>
          <a:chExt cx="0" cy="0"/>
        </a:xfrm>
      </p:grpSpPr>
      <p:sp>
        <p:nvSpPr>
          <p:cNvPr id="210" name="Google Shape;210;p26"/>
          <p:cNvSpPr txBox="1">
            <a:spLocks noGrp="1"/>
          </p:cNvSpPr>
          <p:nvPr>
            <p:ph type="ctrTitle" idx="4294967295"/>
          </p:nvPr>
        </p:nvSpPr>
        <p:spPr>
          <a:xfrm>
            <a:off x="0" y="425875"/>
            <a:ext cx="9144000" cy="208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6000" b="1">
                <a:solidFill>
                  <a:schemeClr val="lt1"/>
                </a:solidFill>
                <a:latin typeface="Roboto"/>
                <a:ea typeface="Roboto"/>
                <a:cs typeface="Roboto"/>
                <a:sym typeface="Roboto"/>
              </a:rPr>
              <a:t>What are the Battery Characteristics on the playing cards?</a:t>
            </a:r>
            <a:endParaRPr sz="6000" b="1">
              <a:solidFill>
                <a:schemeClr val="lt1"/>
              </a:solidFill>
              <a:latin typeface="Roboto"/>
              <a:ea typeface="Roboto"/>
              <a:cs typeface="Roboto"/>
              <a:sym typeface="Roboto"/>
            </a:endParaRPr>
          </a:p>
        </p:txBody>
      </p:sp>
      <p:pic>
        <p:nvPicPr>
          <p:cNvPr id="211" name="Google Shape;211;p26"/>
          <p:cNvPicPr preferRelativeResize="0"/>
          <p:nvPr/>
        </p:nvPicPr>
        <p:blipFill>
          <a:blip r:embed="rId3">
            <a:alphaModFix/>
          </a:blip>
          <a:stretch>
            <a:fillRect/>
          </a:stretch>
        </p:blipFill>
        <p:spPr>
          <a:xfrm>
            <a:off x="0" y="3664747"/>
            <a:ext cx="9144003" cy="35361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020" b="1" u="sng">
                <a:solidFill>
                  <a:schemeClr val="lt1"/>
                </a:solidFill>
                <a:latin typeface="Roboto"/>
                <a:ea typeface="Roboto"/>
                <a:cs typeface="Roboto"/>
                <a:sym typeface="Roboto"/>
              </a:rPr>
              <a:t>Capacity </a:t>
            </a:r>
            <a:endParaRPr sz="3020" b="1" u="sng">
              <a:solidFill>
                <a:schemeClr val="lt1"/>
              </a:solidFill>
              <a:latin typeface="Roboto"/>
              <a:ea typeface="Roboto"/>
              <a:cs typeface="Roboto"/>
              <a:sym typeface="Roboto"/>
            </a:endParaRPr>
          </a:p>
        </p:txBody>
      </p:sp>
      <p:sp>
        <p:nvSpPr>
          <p:cNvPr id="217" name="Google Shape;21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rPr>
              <a:t>This characteristic is based on the materials </a:t>
            </a:r>
            <a:r>
              <a:rPr lang="en-GB" u="sng">
                <a:solidFill>
                  <a:schemeClr val="lt1"/>
                </a:solidFill>
              </a:rPr>
              <a:t>theoretical capacity.</a:t>
            </a:r>
            <a:endParaRPr u="sng">
              <a:solidFill>
                <a:schemeClr val="lt1"/>
              </a:solidFill>
            </a:endParaRPr>
          </a:p>
          <a:p>
            <a:pPr marL="0" lvl="0" indent="0" algn="l" rtl="0">
              <a:spcBef>
                <a:spcPts val="1200"/>
              </a:spcBef>
              <a:spcAft>
                <a:spcPts val="0"/>
              </a:spcAft>
              <a:buNone/>
            </a:pPr>
            <a:r>
              <a:rPr lang="en-GB">
                <a:solidFill>
                  <a:schemeClr val="lt1"/>
                </a:solidFill>
              </a:rPr>
              <a:t>Theoretical capacity is a prediction made by scientists. It predicts the maximum amount of energy the material could produce if everything went perfectly. </a:t>
            </a:r>
            <a:endParaRPr>
              <a:solidFill>
                <a:schemeClr val="lt1"/>
              </a:solidFill>
            </a:endParaRPr>
          </a:p>
          <a:p>
            <a:pPr marL="0" lvl="0" indent="0" algn="l" rtl="0">
              <a:spcBef>
                <a:spcPts val="1200"/>
              </a:spcBef>
              <a:spcAft>
                <a:spcPts val="0"/>
              </a:spcAft>
              <a:buNone/>
            </a:pPr>
            <a:r>
              <a:rPr lang="en-GB">
                <a:solidFill>
                  <a:schemeClr val="lt1"/>
                </a:solidFill>
              </a:rPr>
              <a:t>For cathode materials, this is often calculated using computer programs. </a:t>
            </a:r>
            <a:endParaRPr>
              <a:solidFill>
                <a:schemeClr val="lt1"/>
              </a:solidFill>
            </a:endParaRPr>
          </a:p>
          <a:p>
            <a:pPr marL="0" lvl="0" indent="0" algn="l" rtl="0">
              <a:spcBef>
                <a:spcPts val="1200"/>
              </a:spcBef>
              <a:spcAft>
                <a:spcPts val="0"/>
              </a:spcAft>
              <a:buNone/>
            </a:pPr>
            <a:r>
              <a:rPr lang="en-GB">
                <a:solidFill>
                  <a:schemeClr val="lt1"/>
                </a:solidFill>
              </a:rPr>
              <a:t>There is also an experimental capacity, found through testing the material.</a:t>
            </a:r>
            <a:endParaRPr>
              <a:solidFill>
                <a:schemeClr val="lt1"/>
              </a:solidFill>
            </a:endParaRPr>
          </a:p>
          <a:p>
            <a:pPr marL="0" lvl="0" indent="0" algn="l" rtl="0">
              <a:spcBef>
                <a:spcPts val="1200"/>
              </a:spcBef>
              <a:spcAft>
                <a:spcPts val="1200"/>
              </a:spcAft>
              <a:buNone/>
            </a:pPr>
            <a:r>
              <a:rPr lang="en-GB">
                <a:solidFill>
                  <a:schemeClr val="lt1"/>
                </a:solidFill>
              </a:rPr>
              <a:t>This is similar to theoretical yield compared to experimental yield</a:t>
            </a:r>
            <a:br>
              <a:rPr lang="en-GB">
                <a:solidFill>
                  <a:schemeClr val="lt1"/>
                </a:solidFill>
              </a:rPr>
            </a:br>
            <a:r>
              <a:rPr lang="en-GB">
                <a:solidFill>
                  <a:schemeClr val="lt1"/>
                </a:solidFill>
              </a:rPr>
              <a:t>of chemical reactions.</a:t>
            </a:r>
            <a:endParaRPr>
              <a:solidFill>
                <a:schemeClr val="lt1"/>
              </a:solidFill>
            </a:endParaRPr>
          </a:p>
        </p:txBody>
      </p:sp>
      <p:pic>
        <p:nvPicPr>
          <p:cNvPr id="218" name="Google Shape;218;p27"/>
          <p:cNvPicPr preferRelativeResize="0"/>
          <p:nvPr/>
        </p:nvPicPr>
        <p:blipFill rotWithShape="1">
          <a:blip r:embed="rId3">
            <a:alphaModFix/>
          </a:blip>
          <a:srcRect l="24754" t="6301" r="22754" b="18859"/>
          <a:stretch/>
        </p:blipFill>
        <p:spPr>
          <a:xfrm>
            <a:off x="7585725" y="3004675"/>
            <a:ext cx="1427450" cy="2035200"/>
          </a:xfrm>
          <a:prstGeom prst="rect">
            <a:avLst/>
          </a:prstGeom>
          <a:noFill/>
          <a:ln>
            <a:noFill/>
          </a:ln>
        </p:spPr>
      </p:pic>
      <p:pic>
        <p:nvPicPr>
          <p:cNvPr id="219" name="Google Shape;219;p27"/>
          <p:cNvPicPr preferRelativeResize="0"/>
          <p:nvPr/>
        </p:nvPicPr>
        <p:blipFill rotWithShape="1">
          <a:blip r:embed="rId3">
            <a:alphaModFix/>
          </a:blip>
          <a:srcRect l="24754" t="6301" r="22754" b="18859"/>
          <a:stretch/>
        </p:blipFill>
        <p:spPr>
          <a:xfrm>
            <a:off x="8541875" y="2864075"/>
            <a:ext cx="602125" cy="858475"/>
          </a:xfrm>
          <a:prstGeom prst="rect">
            <a:avLst/>
          </a:prstGeom>
          <a:noFill/>
          <a:ln>
            <a:noFill/>
          </a:ln>
        </p:spPr>
      </p:pic>
      <p:pic>
        <p:nvPicPr>
          <p:cNvPr id="220" name="Google Shape;220;p27"/>
          <p:cNvPicPr preferRelativeResize="0"/>
          <p:nvPr/>
        </p:nvPicPr>
        <p:blipFill rotWithShape="1">
          <a:blip r:embed="rId3">
            <a:alphaModFix/>
          </a:blip>
          <a:srcRect l="24754" t="6301" r="22754" b="18859"/>
          <a:stretch/>
        </p:blipFill>
        <p:spPr>
          <a:xfrm>
            <a:off x="7268850" y="3465050"/>
            <a:ext cx="401685" cy="572700"/>
          </a:xfrm>
          <a:prstGeom prst="rect">
            <a:avLst/>
          </a:prstGeom>
          <a:noFill/>
          <a:ln>
            <a:noFill/>
          </a:ln>
        </p:spPr>
      </p:pic>
      <p:pic>
        <p:nvPicPr>
          <p:cNvPr id="221" name="Google Shape;221;p27"/>
          <p:cNvPicPr preferRelativeResize="0"/>
          <p:nvPr/>
        </p:nvPicPr>
        <p:blipFill rotWithShape="1">
          <a:blip r:embed="rId3">
            <a:alphaModFix/>
          </a:blip>
          <a:srcRect l="24754" t="6301" r="22754" b="18859"/>
          <a:stretch/>
        </p:blipFill>
        <p:spPr>
          <a:xfrm>
            <a:off x="7585725" y="4311825"/>
            <a:ext cx="510650" cy="728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891"/>
              <a:buFont typeface="Arial"/>
              <a:buNone/>
            </a:pPr>
            <a:r>
              <a:rPr lang="en-GB" sz="4020" b="1" u="sng">
                <a:solidFill>
                  <a:schemeClr val="lt1"/>
                </a:solidFill>
                <a:latin typeface="Roboto"/>
                <a:ea typeface="Roboto"/>
                <a:cs typeface="Roboto"/>
                <a:sym typeface="Roboto"/>
              </a:rPr>
              <a:t>Cyclability</a:t>
            </a:r>
            <a:endParaRPr sz="4020" b="1" u="sng">
              <a:solidFill>
                <a:schemeClr val="lt1"/>
              </a:solidFill>
              <a:latin typeface="Roboto"/>
              <a:ea typeface="Roboto"/>
              <a:cs typeface="Roboto"/>
              <a:sym typeface="Roboto"/>
            </a:endParaRPr>
          </a:p>
          <a:p>
            <a:pPr marL="0" lvl="0" indent="0" algn="l" rtl="0">
              <a:spcBef>
                <a:spcPts val="0"/>
              </a:spcBef>
              <a:spcAft>
                <a:spcPts val="0"/>
              </a:spcAft>
              <a:buNone/>
            </a:pPr>
            <a:endParaRPr/>
          </a:p>
        </p:txBody>
      </p:sp>
      <p:sp>
        <p:nvSpPr>
          <p:cNvPr id="227" name="Google Shape;22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a:ea typeface="Roboto"/>
                <a:cs typeface="Roboto"/>
                <a:sym typeface="Roboto"/>
              </a:rPr>
              <a:t>This is about the number of times the battery can complete a charge and discharge cycle. </a:t>
            </a:r>
            <a:endParaRPr>
              <a:solidFill>
                <a:schemeClr val="lt1"/>
              </a:solidFill>
              <a:latin typeface="Roboto"/>
              <a:ea typeface="Roboto"/>
              <a:cs typeface="Roboto"/>
              <a:sym typeface="Roboto"/>
            </a:endParaRPr>
          </a:p>
          <a:p>
            <a:pPr marL="0" lvl="0" indent="0" algn="l" rtl="0">
              <a:spcBef>
                <a:spcPts val="1200"/>
              </a:spcBef>
              <a:spcAft>
                <a:spcPts val="0"/>
              </a:spcAft>
              <a:buNone/>
            </a:pPr>
            <a:r>
              <a:rPr lang="en-GB">
                <a:solidFill>
                  <a:schemeClr val="lt1"/>
                </a:solidFill>
                <a:latin typeface="Roboto"/>
                <a:ea typeface="Roboto"/>
                <a:cs typeface="Roboto"/>
                <a:sym typeface="Roboto"/>
              </a:rPr>
              <a:t>The charge/discharge cycle is not perfect, so over time ions in the battery do not complete the whole cycle. This reduces the capacity of the battery, since less ions are transferring energy. </a:t>
            </a:r>
            <a:endParaRPr>
              <a:solidFill>
                <a:schemeClr val="lt1"/>
              </a:solidFill>
              <a:latin typeface="Roboto"/>
              <a:ea typeface="Roboto"/>
              <a:cs typeface="Roboto"/>
              <a:sym typeface="Roboto"/>
            </a:endParaRPr>
          </a:p>
          <a:p>
            <a:pPr marL="0" lvl="0" indent="0" algn="l" rtl="0">
              <a:spcBef>
                <a:spcPts val="1200"/>
              </a:spcBef>
              <a:spcAft>
                <a:spcPts val="1200"/>
              </a:spcAft>
              <a:buNone/>
            </a:pPr>
            <a:r>
              <a:rPr lang="en-GB">
                <a:solidFill>
                  <a:schemeClr val="lt1"/>
                </a:solidFill>
                <a:latin typeface="Roboto"/>
                <a:ea typeface="Roboto"/>
                <a:cs typeface="Roboto"/>
                <a:sym typeface="Roboto"/>
              </a:rPr>
              <a:t>This is called </a:t>
            </a:r>
            <a:r>
              <a:rPr lang="en-GB" u="sng">
                <a:solidFill>
                  <a:schemeClr val="lt1"/>
                </a:solidFill>
                <a:latin typeface="Roboto"/>
                <a:ea typeface="Roboto"/>
                <a:cs typeface="Roboto"/>
                <a:sym typeface="Roboto"/>
              </a:rPr>
              <a:t>battery degradation</a:t>
            </a:r>
            <a:r>
              <a:rPr lang="en-GB">
                <a:solidFill>
                  <a:schemeClr val="lt1"/>
                </a:solidFill>
                <a:latin typeface="Roboto"/>
                <a:ea typeface="Roboto"/>
                <a:cs typeface="Roboto"/>
                <a:sym typeface="Roboto"/>
              </a:rPr>
              <a:t>. Scientists want to improve battery’s lifetime by reducing battery degradation. </a:t>
            </a:r>
            <a:endParaRPr>
              <a:solidFill>
                <a:schemeClr val="lt1"/>
              </a:solidFill>
              <a:latin typeface="Roboto"/>
              <a:ea typeface="Roboto"/>
              <a:cs typeface="Roboto"/>
              <a:sym typeface="Roboto"/>
            </a:endParaRPr>
          </a:p>
        </p:txBody>
      </p:sp>
      <p:pic>
        <p:nvPicPr>
          <p:cNvPr id="228" name="Google Shape;228;p28"/>
          <p:cNvPicPr preferRelativeResize="0"/>
          <p:nvPr/>
        </p:nvPicPr>
        <p:blipFill rotWithShape="1">
          <a:blip r:embed="rId3">
            <a:alphaModFix/>
          </a:blip>
          <a:srcRect l="15503" t="6438" r="8904" b="12877"/>
          <a:stretch/>
        </p:blipFill>
        <p:spPr>
          <a:xfrm>
            <a:off x="7634975" y="3581925"/>
            <a:ext cx="1331400" cy="1420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891"/>
              <a:buFont typeface="Arial"/>
              <a:buNone/>
            </a:pPr>
            <a:r>
              <a:rPr lang="en-GB" sz="4020" b="1" u="sng">
                <a:solidFill>
                  <a:schemeClr val="lt1"/>
                </a:solidFill>
                <a:latin typeface="Roboto"/>
                <a:ea typeface="Roboto"/>
                <a:cs typeface="Roboto"/>
                <a:sym typeface="Roboto"/>
              </a:rPr>
              <a:t>Safety</a:t>
            </a:r>
            <a:endParaRPr sz="4020" b="1" u="sng">
              <a:solidFill>
                <a:schemeClr val="lt1"/>
              </a:solidFill>
              <a:latin typeface="Roboto"/>
              <a:ea typeface="Roboto"/>
              <a:cs typeface="Roboto"/>
              <a:sym typeface="Roboto"/>
            </a:endParaRPr>
          </a:p>
          <a:p>
            <a:pPr marL="0" lvl="0" indent="0" algn="l" rtl="0">
              <a:spcBef>
                <a:spcPts val="0"/>
              </a:spcBef>
              <a:spcAft>
                <a:spcPts val="0"/>
              </a:spcAft>
              <a:buNone/>
            </a:pPr>
            <a:endParaRPr/>
          </a:p>
        </p:txBody>
      </p:sp>
      <p:sp>
        <p:nvSpPr>
          <p:cNvPr id="234" name="Google Shape;23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Battery safety is very important. Battery are used in many everyday applications, in our houses, pockets and in our cars. </a:t>
            </a:r>
            <a:endParaRPr>
              <a:solidFill>
                <a:schemeClr val="lt1"/>
              </a:solidFill>
              <a:latin typeface="Roboto Medium"/>
              <a:ea typeface="Roboto Medium"/>
              <a:cs typeface="Roboto Medium"/>
              <a:sym typeface="Roboto Medium"/>
            </a:endParaRPr>
          </a:p>
          <a:p>
            <a:pPr marL="0" lvl="0" indent="0" algn="l" rtl="0">
              <a:spcBef>
                <a:spcPts val="1200"/>
              </a:spcBef>
              <a:spcAft>
                <a:spcPts val="0"/>
              </a:spcAft>
              <a:buNone/>
            </a:pPr>
            <a:r>
              <a:rPr lang="en-GB">
                <a:solidFill>
                  <a:schemeClr val="lt1"/>
                </a:solidFill>
                <a:latin typeface="Roboto Medium"/>
                <a:ea typeface="Roboto Medium"/>
                <a:cs typeface="Roboto Medium"/>
                <a:sym typeface="Roboto Medium"/>
              </a:rPr>
              <a:t>A battery explosion is </a:t>
            </a:r>
            <a:r>
              <a:rPr lang="en-GB" u="sng">
                <a:solidFill>
                  <a:schemeClr val="lt1"/>
                </a:solidFill>
                <a:latin typeface="Roboto Medium"/>
                <a:ea typeface="Roboto Medium"/>
                <a:cs typeface="Roboto Medium"/>
                <a:sym typeface="Roboto Medium"/>
              </a:rPr>
              <a:t>dangerous</a:t>
            </a:r>
            <a:r>
              <a:rPr lang="en-GB">
                <a:solidFill>
                  <a:schemeClr val="lt1"/>
                </a:solidFill>
                <a:latin typeface="Roboto Medium"/>
                <a:ea typeface="Roboto Medium"/>
                <a:cs typeface="Roboto Medium"/>
                <a:sym typeface="Roboto Medium"/>
              </a:rPr>
              <a:t> and can be difficult to fix. </a:t>
            </a:r>
            <a:endParaRPr>
              <a:solidFill>
                <a:schemeClr val="lt1"/>
              </a:solidFill>
              <a:latin typeface="Roboto Medium"/>
              <a:ea typeface="Roboto Medium"/>
              <a:cs typeface="Roboto Medium"/>
              <a:sym typeface="Roboto Medium"/>
            </a:endParaRPr>
          </a:p>
          <a:p>
            <a:pPr marL="0" lvl="0" indent="0" algn="l" rtl="0">
              <a:spcBef>
                <a:spcPts val="1200"/>
              </a:spcBef>
              <a:spcAft>
                <a:spcPts val="1200"/>
              </a:spcAft>
              <a:buNone/>
            </a:pPr>
            <a:r>
              <a:rPr lang="en-GB">
                <a:solidFill>
                  <a:schemeClr val="lt1"/>
                </a:solidFill>
                <a:latin typeface="Roboto Medium"/>
                <a:ea typeface="Roboto Medium"/>
                <a:cs typeface="Roboto Medium"/>
                <a:sym typeface="Roboto Medium"/>
              </a:rPr>
              <a:t>Therefore, it is important batteries are safe to protect us. </a:t>
            </a:r>
            <a:endParaRPr>
              <a:solidFill>
                <a:schemeClr val="lt1"/>
              </a:solidFill>
              <a:latin typeface="Roboto Medium"/>
              <a:ea typeface="Roboto Medium"/>
              <a:cs typeface="Roboto Medium"/>
              <a:sym typeface="Roboto Medium"/>
            </a:endParaRPr>
          </a:p>
        </p:txBody>
      </p:sp>
      <p:pic>
        <p:nvPicPr>
          <p:cNvPr id="235" name="Google Shape;235;p29"/>
          <p:cNvPicPr preferRelativeResize="0"/>
          <p:nvPr/>
        </p:nvPicPr>
        <p:blipFill rotWithShape="1">
          <a:blip r:embed="rId3">
            <a:alphaModFix/>
          </a:blip>
          <a:srcRect l="15495" t="12370" r="11409" b="19286"/>
          <a:stretch/>
        </p:blipFill>
        <p:spPr>
          <a:xfrm>
            <a:off x="6971475" y="3067675"/>
            <a:ext cx="2109200" cy="1972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891"/>
              <a:buFont typeface="Arial"/>
              <a:buNone/>
            </a:pPr>
            <a:r>
              <a:rPr lang="en-GB" sz="4020" b="1" u="sng">
                <a:solidFill>
                  <a:schemeClr val="lt1"/>
                </a:solidFill>
                <a:latin typeface="Roboto"/>
                <a:ea typeface="Roboto"/>
                <a:cs typeface="Roboto"/>
                <a:sym typeface="Roboto"/>
              </a:rPr>
              <a:t>Sustainability</a:t>
            </a:r>
            <a:endParaRPr sz="4020" b="1" u="sng">
              <a:solidFill>
                <a:schemeClr val="lt1"/>
              </a:solidFill>
              <a:latin typeface="Roboto"/>
              <a:ea typeface="Roboto"/>
              <a:cs typeface="Roboto"/>
              <a:sym typeface="Roboto"/>
            </a:endParaRPr>
          </a:p>
          <a:p>
            <a:pPr marL="0" lvl="0" indent="0" algn="l" rtl="0">
              <a:spcBef>
                <a:spcPts val="0"/>
              </a:spcBef>
              <a:spcAft>
                <a:spcPts val="0"/>
              </a:spcAft>
              <a:buNone/>
            </a:pPr>
            <a:endParaRPr/>
          </a:p>
        </p:txBody>
      </p:sp>
      <p:sp>
        <p:nvSpPr>
          <p:cNvPr id="241" name="Google Shape;24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There is a large drive to make batteries more sustainable.</a:t>
            </a:r>
            <a:endParaRPr>
              <a:solidFill>
                <a:schemeClr val="lt1"/>
              </a:solidFill>
              <a:latin typeface="Roboto Medium"/>
              <a:ea typeface="Roboto Medium"/>
              <a:cs typeface="Roboto Medium"/>
              <a:sym typeface="Roboto Medium"/>
            </a:endParaRPr>
          </a:p>
          <a:p>
            <a:pPr marL="0" lvl="0" indent="0" algn="l" rtl="0">
              <a:spcBef>
                <a:spcPts val="1200"/>
              </a:spcBef>
              <a:spcAft>
                <a:spcPts val="1200"/>
              </a:spcAft>
              <a:buNone/>
            </a:pPr>
            <a:r>
              <a:rPr lang="en-GB">
                <a:solidFill>
                  <a:schemeClr val="lt1"/>
                </a:solidFill>
                <a:latin typeface="Roboto Medium"/>
                <a:ea typeface="Roboto Medium"/>
                <a:cs typeface="Roboto Medium"/>
                <a:sym typeface="Roboto Medium"/>
              </a:rPr>
              <a:t>Sustainability is important for </a:t>
            </a:r>
            <a:r>
              <a:rPr lang="en-GB" u="sng">
                <a:solidFill>
                  <a:schemeClr val="lt1"/>
                </a:solidFill>
                <a:latin typeface="Roboto Medium"/>
                <a:ea typeface="Roboto Medium"/>
                <a:cs typeface="Roboto Medium"/>
                <a:sym typeface="Roboto Medium"/>
              </a:rPr>
              <a:t>protecting our resources and planet</a:t>
            </a:r>
            <a:r>
              <a:rPr lang="en-GB">
                <a:solidFill>
                  <a:schemeClr val="lt1"/>
                </a:solidFill>
                <a:latin typeface="Roboto Medium"/>
                <a:ea typeface="Roboto Medium"/>
                <a:cs typeface="Roboto Medium"/>
                <a:sym typeface="Roboto Medium"/>
              </a:rPr>
              <a:t>. Currently, most commercial batteries use Lithium and Cobalt, that have concerns about abundance and unethical mining.</a:t>
            </a:r>
            <a:endParaRPr>
              <a:solidFill>
                <a:schemeClr val="lt1"/>
              </a:solidFill>
              <a:latin typeface="Roboto Medium"/>
              <a:ea typeface="Roboto Medium"/>
              <a:cs typeface="Roboto Medium"/>
              <a:sym typeface="Roboto Medium"/>
            </a:endParaRPr>
          </a:p>
        </p:txBody>
      </p:sp>
      <p:pic>
        <p:nvPicPr>
          <p:cNvPr id="242" name="Google Shape;242;p30"/>
          <p:cNvPicPr preferRelativeResize="0"/>
          <p:nvPr/>
        </p:nvPicPr>
        <p:blipFill rotWithShape="1">
          <a:blip r:embed="rId3">
            <a:alphaModFix/>
          </a:blip>
          <a:srcRect l="10106" t="7896" r="21141" b="8547"/>
          <a:stretch/>
        </p:blipFill>
        <p:spPr>
          <a:xfrm>
            <a:off x="7711575" y="3456125"/>
            <a:ext cx="1254450" cy="1524550"/>
          </a:xfrm>
          <a:prstGeom prst="rect">
            <a:avLst/>
          </a:prstGeom>
          <a:noFill/>
          <a:ln>
            <a:noFill/>
          </a:ln>
        </p:spPr>
      </p:pic>
      <p:pic>
        <p:nvPicPr>
          <p:cNvPr id="243" name="Google Shape;243;p30"/>
          <p:cNvPicPr preferRelativeResize="0"/>
          <p:nvPr/>
        </p:nvPicPr>
        <p:blipFill rotWithShape="1">
          <a:blip r:embed="rId3">
            <a:alphaModFix/>
          </a:blip>
          <a:srcRect l="10106" t="7896" r="21141" b="8547"/>
          <a:stretch/>
        </p:blipFill>
        <p:spPr>
          <a:xfrm>
            <a:off x="7191275" y="3857275"/>
            <a:ext cx="594300" cy="722250"/>
          </a:xfrm>
          <a:prstGeom prst="rect">
            <a:avLst/>
          </a:prstGeom>
          <a:noFill/>
          <a:ln>
            <a:noFill/>
          </a:ln>
        </p:spPr>
      </p:pic>
      <p:pic>
        <p:nvPicPr>
          <p:cNvPr id="244" name="Google Shape;244;p30"/>
          <p:cNvPicPr preferRelativeResize="0"/>
          <p:nvPr/>
        </p:nvPicPr>
        <p:blipFill rotWithShape="1">
          <a:blip r:embed="rId3">
            <a:alphaModFix/>
          </a:blip>
          <a:srcRect l="10106" t="7896" r="21141" b="8547"/>
          <a:stretch/>
        </p:blipFill>
        <p:spPr>
          <a:xfrm>
            <a:off x="8749850" y="3488489"/>
            <a:ext cx="364200" cy="4426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020" b="1" u="sng">
                <a:solidFill>
                  <a:schemeClr val="lt1"/>
                </a:solidFill>
                <a:latin typeface="Roboto"/>
                <a:ea typeface="Roboto"/>
                <a:cs typeface="Roboto"/>
                <a:sym typeface="Roboto"/>
              </a:rPr>
              <a:t>Cost</a:t>
            </a:r>
            <a:endParaRPr sz="4020" b="1" u="sng">
              <a:solidFill>
                <a:schemeClr val="lt1"/>
              </a:solidFill>
              <a:latin typeface="Roboto"/>
              <a:ea typeface="Roboto"/>
              <a:cs typeface="Roboto"/>
              <a:sym typeface="Roboto"/>
            </a:endParaRPr>
          </a:p>
        </p:txBody>
      </p:sp>
      <p:sp>
        <p:nvSpPr>
          <p:cNvPr id="250" name="Google Shape;25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a:ea typeface="Roboto"/>
                <a:cs typeface="Roboto"/>
                <a:sym typeface="Roboto"/>
              </a:rPr>
              <a:t>This is a simple one, it is the cost of the materials. </a:t>
            </a:r>
            <a:endParaRPr>
              <a:solidFill>
                <a:schemeClr val="lt1"/>
              </a:solidFill>
              <a:latin typeface="Roboto"/>
              <a:ea typeface="Roboto"/>
              <a:cs typeface="Roboto"/>
              <a:sym typeface="Roboto"/>
            </a:endParaRPr>
          </a:p>
          <a:p>
            <a:pPr marL="0" lvl="0" indent="0" algn="l" rtl="0">
              <a:spcBef>
                <a:spcPts val="1200"/>
              </a:spcBef>
              <a:spcAft>
                <a:spcPts val="0"/>
              </a:spcAft>
              <a:buNone/>
            </a:pPr>
            <a:r>
              <a:rPr lang="en-GB">
                <a:solidFill>
                  <a:schemeClr val="lt1"/>
                </a:solidFill>
                <a:latin typeface="Roboto"/>
                <a:ea typeface="Roboto"/>
                <a:cs typeface="Roboto"/>
                <a:sym typeface="Roboto"/>
              </a:rPr>
              <a:t>However, there are many hidden factors affecting the cost:</a:t>
            </a:r>
            <a:endParaRPr>
              <a:solidFill>
                <a:schemeClr val="lt1"/>
              </a:solidFill>
              <a:latin typeface="Roboto"/>
              <a:ea typeface="Roboto"/>
              <a:cs typeface="Roboto"/>
              <a:sym typeface="Roboto"/>
            </a:endParaRPr>
          </a:p>
          <a:p>
            <a:pPr marL="457200" lvl="0" indent="-342900" algn="l" rtl="0">
              <a:spcBef>
                <a:spcPts val="1200"/>
              </a:spcBef>
              <a:spcAft>
                <a:spcPts val="0"/>
              </a:spcAft>
              <a:buClr>
                <a:schemeClr val="lt1"/>
              </a:buClr>
              <a:buSzPts val="1800"/>
              <a:buFont typeface="Roboto"/>
              <a:buChar char="●"/>
            </a:pPr>
            <a:r>
              <a:rPr lang="en-GB">
                <a:solidFill>
                  <a:schemeClr val="lt1"/>
                </a:solidFill>
                <a:latin typeface="Roboto"/>
                <a:ea typeface="Roboto"/>
                <a:cs typeface="Roboto"/>
                <a:sym typeface="Roboto"/>
              </a:rPr>
              <a:t>The Abundance of the material</a:t>
            </a:r>
            <a:endParaRPr>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GB">
                <a:solidFill>
                  <a:schemeClr val="lt1"/>
                </a:solidFill>
                <a:latin typeface="Roboto"/>
                <a:ea typeface="Roboto"/>
                <a:cs typeface="Roboto"/>
                <a:sym typeface="Roboto"/>
              </a:rPr>
              <a:t>Mining or Extracting the Material</a:t>
            </a:r>
            <a:endParaRPr>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GB">
                <a:solidFill>
                  <a:schemeClr val="lt1"/>
                </a:solidFill>
                <a:latin typeface="Roboto"/>
                <a:ea typeface="Roboto"/>
                <a:cs typeface="Roboto"/>
                <a:sym typeface="Roboto"/>
              </a:rPr>
              <a:t>The processing and manufacture of the material so it is fit for the application </a:t>
            </a:r>
            <a:endParaRPr>
              <a:solidFill>
                <a:schemeClr val="lt1"/>
              </a:solidFill>
              <a:latin typeface="Roboto"/>
              <a:ea typeface="Roboto"/>
              <a:cs typeface="Roboto"/>
              <a:sym typeface="Roboto"/>
            </a:endParaRPr>
          </a:p>
        </p:txBody>
      </p:sp>
      <p:pic>
        <p:nvPicPr>
          <p:cNvPr id="251" name="Google Shape;251;p31"/>
          <p:cNvPicPr preferRelativeResize="0"/>
          <p:nvPr/>
        </p:nvPicPr>
        <p:blipFill rotWithShape="1">
          <a:blip r:embed="rId3">
            <a:alphaModFix/>
          </a:blip>
          <a:srcRect l="16217" t="2302" r="21767" b="6331"/>
          <a:stretch/>
        </p:blipFill>
        <p:spPr>
          <a:xfrm>
            <a:off x="7896575" y="3439775"/>
            <a:ext cx="1050900" cy="1548325"/>
          </a:xfrm>
          <a:prstGeom prst="rect">
            <a:avLst/>
          </a:prstGeom>
          <a:noFill/>
          <a:ln>
            <a:noFill/>
          </a:ln>
        </p:spPr>
      </p:pic>
      <p:pic>
        <p:nvPicPr>
          <p:cNvPr id="252" name="Google Shape;252;p31"/>
          <p:cNvPicPr preferRelativeResize="0"/>
          <p:nvPr/>
        </p:nvPicPr>
        <p:blipFill rotWithShape="1">
          <a:blip r:embed="rId3">
            <a:alphaModFix/>
          </a:blip>
          <a:srcRect l="16217" t="2302" r="21767" b="6331"/>
          <a:stretch/>
        </p:blipFill>
        <p:spPr>
          <a:xfrm>
            <a:off x="7560525" y="3953825"/>
            <a:ext cx="417450" cy="615050"/>
          </a:xfrm>
          <a:prstGeom prst="rect">
            <a:avLst/>
          </a:prstGeom>
          <a:noFill/>
          <a:ln>
            <a:noFill/>
          </a:ln>
        </p:spPr>
      </p:pic>
      <p:pic>
        <p:nvPicPr>
          <p:cNvPr id="253" name="Google Shape;253;p31"/>
          <p:cNvPicPr preferRelativeResize="0"/>
          <p:nvPr/>
        </p:nvPicPr>
        <p:blipFill rotWithShape="1">
          <a:blip r:embed="rId3">
            <a:alphaModFix/>
          </a:blip>
          <a:srcRect l="16217" t="2302" r="21767" b="6331"/>
          <a:stretch/>
        </p:blipFill>
        <p:spPr>
          <a:xfrm>
            <a:off x="8675000" y="3953825"/>
            <a:ext cx="417450" cy="61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311700" y="200400"/>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Chemical Cell</a:t>
            </a:r>
            <a:endParaRPr sz="4900">
              <a:solidFill>
                <a:schemeClr val="lt1"/>
              </a:solidFill>
              <a:latin typeface="Roboto Medium"/>
              <a:ea typeface="Roboto Medium"/>
              <a:cs typeface="Roboto Medium"/>
              <a:sym typeface="Roboto Medium"/>
            </a:endParaRPr>
          </a:p>
        </p:txBody>
      </p:sp>
      <p:pic>
        <p:nvPicPr>
          <p:cNvPr id="61" name="Google Shape;61;p14"/>
          <p:cNvPicPr preferRelativeResize="0"/>
          <p:nvPr/>
        </p:nvPicPr>
        <p:blipFill rotWithShape="1">
          <a:blip r:embed="rId3">
            <a:alphaModFix/>
          </a:blip>
          <a:srcRect l="19887" t="12526" r="21653"/>
          <a:stretch/>
        </p:blipFill>
        <p:spPr>
          <a:xfrm>
            <a:off x="2535775" y="1471050"/>
            <a:ext cx="3952574" cy="3326924"/>
          </a:xfrm>
          <a:prstGeom prst="rect">
            <a:avLst/>
          </a:prstGeom>
          <a:noFill/>
          <a:ln>
            <a:noFill/>
          </a:ln>
        </p:spPr>
      </p:pic>
      <p:sp>
        <p:nvSpPr>
          <p:cNvPr id="62" name="Google Shape;62;p14"/>
          <p:cNvSpPr txBox="1">
            <a:spLocks noGrp="1"/>
          </p:cNvSpPr>
          <p:nvPr>
            <p:ph type="title" idx="4294967295"/>
          </p:nvPr>
        </p:nvSpPr>
        <p:spPr>
          <a:xfrm>
            <a:off x="6414375" y="1668125"/>
            <a:ext cx="1490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Cathode</a:t>
            </a:r>
            <a:endParaRPr>
              <a:solidFill>
                <a:schemeClr val="lt1"/>
              </a:solidFill>
              <a:latin typeface="Roboto Medium"/>
              <a:ea typeface="Roboto Medium"/>
              <a:cs typeface="Roboto Medium"/>
              <a:sym typeface="Roboto Medium"/>
            </a:endParaRPr>
          </a:p>
        </p:txBody>
      </p:sp>
      <p:cxnSp>
        <p:nvCxnSpPr>
          <p:cNvPr id="63" name="Google Shape;63;p14"/>
          <p:cNvCxnSpPr/>
          <p:nvPr/>
        </p:nvCxnSpPr>
        <p:spPr>
          <a:xfrm flipH="1">
            <a:off x="6057025" y="2114775"/>
            <a:ext cx="463500" cy="373500"/>
          </a:xfrm>
          <a:prstGeom prst="straightConnector1">
            <a:avLst/>
          </a:prstGeom>
          <a:noFill/>
          <a:ln w="9525" cap="flat" cmpd="sng">
            <a:solidFill>
              <a:schemeClr val="lt1"/>
            </a:solidFill>
            <a:prstDash val="solid"/>
            <a:round/>
            <a:headEnd type="none" w="med" len="med"/>
            <a:tailEnd type="triangle" w="med" len="med"/>
          </a:ln>
        </p:spPr>
      </p:cxnSp>
      <p:sp>
        <p:nvSpPr>
          <p:cNvPr id="64" name="Google Shape;64;p14"/>
          <p:cNvSpPr txBox="1">
            <a:spLocks noGrp="1"/>
          </p:cNvSpPr>
          <p:nvPr>
            <p:ph type="title" idx="4294967295"/>
          </p:nvPr>
        </p:nvSpPr>
        <p:spPr>
          <a:xfrm>
            <a:off x="1262325" y="1668125"/>
            <a:ext cx="14901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GB">
                <a:solidFill>
                  <a:schemeClr val="lt1"/>
                </a:solidFill>
                <a:latin typeface="Roboto Medium"/>
                <a:ea typeface="Roboto Medium"/>
                <a:cs typeface="Roboto Medium"/>
                <a:sym typeface="Roboto Medium"/>
              </a:rPr>
              <a:t>Anode</a:t>
            </a:r>
            <a:endParaRPr>
              <a:solidFill>
                <a:schemeClr val="lt1"/>
              </a:solidFill>
              <a:latin typeface="Roboto Medium"/>
              <a:ea typeface="Roboto Medium"/>
              <a:cs typeface="Roboto Medium"/>
              <a:sym typeface="Roboto Medium"/>
            </a:endParaRPr>
          </a:p>
        </p:txBody>
      </p:sp>
      <p:cxnSp>
        <p:nvCxnSpPr>
          <p:cNvPr id="65" name="Google Shape;65;p14"/>
          <p:cNvCxnSpPr/>
          <p:nvPr/>
        </p:nvCxnSpPr>
        <p:spPr>
          <a:xfrm>
            <a:off x="2593700" y="2121225"/>
            <a:ext cx="482700" cy="276900"/>
          </a:xfrm>
          <a:prstGeom prst="straightConnector1">
            <a:avLst/>
          </a:prstGeom>
          <a:noFill/>
          <a:ln w="9525" cap="flat" cmpd="sng">
            <a:solidFill>
              <a:schemeClr val="lt1"/>
            </a:solidFill>
            <a:prstDash val="solid"/>
            <a:round/>
            <a:headEnd type="none" w="med" len="med"/>
            <a:tailEnd type="triangle" w="med" len="med"/>
          </a:ln>
        </p:spPr>
      </p:cxnSp>
      <p:sp>
        <p:nvSpPr>
          <p:cNvPr id="66" name="Google Shape;66;p14"/>
          <p:cNvSpPr txBox="1">
            <a:spLocks noGrp="1"/>
          </p:cNvSpPr>
          <p:nvPr>
            <p:ph type="title" idx="4294967295"/>
          </p:nvPr>
        </p:nvSpPr>
        <p:spPr>
          <a:xfrm>
            <a:off x="3629613" y="4570800"/>
            <a:ext cx="176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Electrolyte </a:t>
            </a:r>
            <a:endParaRPr>
              <a:solidFill>
                <a:schemeClr val="lt1"/>
              </a:solidFill>
              <a:latin typeface="Roboto Medium"/>
              <a:ea typeface="Roboto Medium"/>
              <a:cs typeface="Roboto Medium"/>
              <a:sym typeface="Roboto Medium"/>
            </a:endParaRPr>
          </a:p>
        </p:txBody>
      </p:sp>
      <p:cxnSp>
        <p:nvCxnSpPr>
          <p:cNvPr id="67" name="Google Shape;67;p14"/>
          <p:cNvCxnSpPr/>
          <p:nvPr/>
        </p:nvCxnSpPr>
        <p:spPr>
          <a:xfrm rot="10800000">
            <a:off x="3520700" y="4310100"/>
            <a:ext cx="225300" cy="386100"/>
          </a:xfrm>
          <a:prstGeom prst="straightConnector1">
            <a:avLst/>
          </a:prstGeom>
          <a:noFill/>
          <a:ln w="9525" cap="flat" cmpd="sng">
            <a:solidFill>
              <a:schemeClr val="lt1"/>
            </a:solidFill>
            <a:prstDash val="solid"/>
            <a:round/>
            <a:headEnd type="none" w="med" len="med"/>
            <a:tailEnd type="triangle" w="med" len="med"/>
          </a:ln>
        </p:spPr>
      </p:cxnSp>
      <p:cxnSp>
        <p:nvCxnSpPr>
          <p:cNvPr id="68" name="Google Shape;68;p14"/>
          <p:cNvCxnSpPr/>
          <p:nvPr/>
        </p:nvCxnSpPr>
        <p:spPr>
          <a:xfrm rot="10800000" flipH="1">
            <a:off x="5155800" y="4290600"/>
            <a:ext cx="276900" cy="405600"/>
          </a:xfrm>
          <a:prstGeom prst="straightConnector1">
            <a:avLst/>
          </a:prstGeom>
          <a:noFill/>
          <a:ln w="9525" cap="flat" cmpd="sng">
            <a:solidFill>
              <a:schemeClr val="lt1"/>
            </a:solidFill>
            <a:prstDash val="solid"/>
            <a:round/>
            <a:headEnd type="none" w="med" len="med"/>
            <a:tailEnd type="triangle" w="med" len="med"/>
          </a:ln>
        </p:spPr>
      </p:cxnSp>
      <p:cxnSp>
        <p:nvCxnSpPr>
          <p:cNvPr id="69" name="Google Shape;69;p14"/>
          <p:cNvCxnSpPr/>
          <p:nvPr/>
        </p:nvCxnSpPr>
        <p:spPr>
          <a:xfrm flipH="1">
            <a:off x="4853375" y="1561175"/>
            <a:ext cx="315300" cy="122400"/>
          </a:xfrm>
          <a:prstGeom prst="straightConnector1">
            <a:avLst/>
          </a:prstGeom>
          <a:noFill/>
          <a:ln w="9525" cap="flat" cmpd="sng">
            <a:solidFill>
              <a:schemeClr val="lt1"/>
            </a:solidFill>
            <a:prstDash val="solid"/>
            <a:round/>
            <a:headEnd type="none" w="med" len="med"/>
            <a:tailEnd type="triangle" w="med" len="med"/>
          </a:ln>
        </p:spPr>
      </p:cxnSp>
      <p:sp>
        <p:nvSpPr>
          <p:cNvPr id="70" name="Google Shape;70;p14"/>
          <p:cNvSpPr txBox="1">
            <a:spLocks noGrp="1"/>
          </p:cNvSpPr>
          <p:nvPr>
            <p:ph type="title" idx="4294967295"/>
          </p:nvPr>
        </p:nvSpPr>
        <p:spPr>
          <a:xfrm>
            <a:off x="5105500" y="1208975"/>
            <a:ext cx="176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Voltmeter</a:t>
            </a:r>
            <a:endParaRPr>
              <a:solidFill>
                <a:schemeClr val="lt1"/>
              </a:solidFill>
              <a:latin typeface="Roboto Medium"/>
              <a:ea typeface="Roboto Medium"/>
              <a:cs typeface="Roboto Medium"/>
              <a:sym typeface="Roboto Medium"/>
            </a:endParaRPr>
          </a:p>
        </p:txBody>
      </p:sp>
      <p:cxnSp>
        <p:nvCxnSpPr>
          <p:cNvPr id="71" name="Google Shape;71;p14"/>
          <p:cNvCxnSpPr/>
          <p:nvPr/>
        </p:nvCxnSpPr>
        <p:spPr>
          <a:xfrm rot="10800000">
            <a:off x="4988375" y="4174900"/>
            <a:ext cx="1557900" cy="6300"/>
          </a:xfrm>
          <a:prstGeom prst="straightConnector1">
            <a:avLst/>
          </a:prstGeom>
          <a:noFill/>
          <a:ln w="9525" cap="flat" cmpd="sng">
            <a:solidFill>
              <a:srgbClr val="227388"/>
            </a:solidFill>
            <a:prstDash val="solid"/>
            <a:round/>
            <a:headEnd type="none" w="med" len="med"/>
            <a:tailEnd type="triangle" w="med" len="med"/>
          </a:ln>
        </p:spPr>
      </p:cxnSp>
      <p:sp>
        <p:nvSpPr>
          <p:cNvPr id="72" name="Google Shape;72;p14"/>
          <p:cNvSpPr txBox="1">
            <a:spLocks noGrp="1"/>
          </p:cNvSpPr>
          <p:nvPr>
            <p:ph type="title" idx="4294967295"/>
          </p:nvPr>
        </p:nvSpPr>
        <p:spPr>
          <a:xfrm>
            <a:off x="6414375" y="3717900"/>
            <a:ext cx="1490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Salt Bridge</a:t>
            </a:r>
            <a:endParaRPr>
              <a:solidFill>
                <a:schemeClr val="lt1"/>
              </a:solidFill>
              <a:latin typeface="Roboto Medium"/>
              <a:ea typeface="Roboto Medium"/>
              <a:cs typeface="Roboto Medium"/>
              <a:sym typeface="Roboto Medium"/>
            </a:endParaRPr>
          </a:p>
        </p:txBody>
      </p:sp>
      <p:sp>
        <p:nvSpPr>
          <p:cNvPr id="73" name="Google Shape;73;p14"/>
          <p:cNvSpPr txBox="1">
            <a:spLocks noGrp="1"/>
          </p:cNvSpPr>
          <p:nvPr>
            <p:ph type="title" idx="4294967295"/>
          </p:nvPr>
        </p:nvSpPr>
        <p:spPr>
          <a:xfrm>
            <a:off x="2903975" y="3404150"/>
            <a:ext cx="661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Zn</a:t>
            </a:r>
            <a:endParaRPr>
              <a:solidFill>
                <a:schemeClr val="lt1"/>
              </a:solidFill>
              <a:latin typeface="Roboto Medium"/>
              <a:ea typeface="Roboto Medium"/>
              <a:cs typeface="Roboto Medium"/>
              <a:sym typeface="Roboto Medium"/>
            </a:endParaRPr>
          </a:p>
        </p:txBody>
      </p:sp>
      <p:sp>
        <p:nvSpPr>
          <p:cNvPr id="74" name="Google Shape;74;p14"/>
          <p:cNvSpPr txBox="1">
            <a:spLocks noGrp="1"/>
          </p:cNvSpPr>
          <p:nvPr>
            <p:ph type="title" idx="4294967295"/>
          </p:nvPr>
        </p:nvSpPr>
        <p:spPr>
          <a:xfrm>
            <a:off x="5586275" y="3404150"/>
            <a:ext cx="661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Cu</a:t>
            </a:r>
            <a:endParaRPr>
              <a:solidFill>
                <a:schemeClr val="lt1"/>
              </a:solidFill>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Rules for Making a Battery</a:t>
            </a:r>
            <a:endParaRPr>
              <a:solidFill>
                <a:schemeClr val="lt1"/>
              </a:solidFill>
              <a:latin typeface="Roboto Medium"/>
              <a:ea typeface="Roboto Medium"/>
              <a:cs typeface="Roboto Medium"/>
              <a:sym typeface="Roboto Medium"/>
            </a:endParaRPr>
          </a:p>
        </p:txBody>
      </p:sp>
      <p:sp>
        <p:nvSpPr>
          <p:cNvPr id="259" name="Google Shape;25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Light"/>
                <a:ea typeface="Roboto Light"/>
                <a:cs typeface="Roboto Light"/>
                <a:sym typeface="Roboto Light"/>
              </a:rPr>
              <a:t>To make a battery you must have: 1 Cathode card, 1 Electrolyte card and 1 Anode card. </a:t>
            </a:r>
            <a:endParaRPr>
              <a:solidFill>
                <a:schemeClr val="lt1"/>
              </a:solidFill>
              <a:latin typeface="Roboto Light"/>
              <a:ea typeface="Roboto Light"/>
              <a:cs typeface="Roboto Light"/>
              <a:sym typeface="Roboto Light"/>
            </a:endParaRPr>
          </a:p>
          <a:p>
            <a:pPr marL="0" lvl="0" indent="0" algn="l" rtl="0">
              <a:spcBef>
                <a:spcPts val="1200"/>
              </a:spcBef>
              <a:spcAft>
                <a:spcPts val="0"/>
              </a:spcAft>
              <a:buNone/>
            </a:pPr>
            <a:r>
              <a:rPr lang="en-GB">
                <a:solidFill>
                  <a:schemeClr val="lt1"/>
                </a:solidFill>
                <a:latin typeface="Roboto Light"/>
                <a:ea typeface="Roboto Light"/>
                <a:cs typeface="Roboto Light"/>
                <a:sym typeface="Roboto Light"/>
              </a:rPr>
              <a:t>These are all key points of a battery and it cannot be considered complete if you are missing one.  </a:t>
            </a:r>
            <a:endParaRPr>
              <a:solidFill>
                <a:schemeClr val="lt1"/>
              </a:solidFill>
              <a:latin typeface="Roboto Light"/>
              <a:ea typeface="Roboto Light"/>
              <a:cs typeface="Roboto Light"/>
              <a:sym typeface="Roboto Light"/>
            </a:endParaRPr>
          </a:p>
          <a:p>
            <a:pPr marL="0" lvl="0" indent="0" algn="l" rtl="0">
              <a:spcBef>
                <a:spcPts val="1200"/>
              </a:spcBef>
              <a:spcAft>
                <a:spcPts val="1200"/>
              </a:spcAft>
              <a:buNone/>
            </a:pPr>
            <a:r>
              <a:rPr lang="en-GB">
                <a:solidFill>
                  <a:schemeClr val="lt1"/>
                </a:solidFill>
                <a:latin typeface="Roboto Light"/>
                <a:ea typeface="Roboto Light"/>
                <a:cs typeface="Roboto Light"/>
                <a:sym typeface="Roboto Light"/>
              </a:rPr>
              <a:t>There is the option to include 1 Bonus card to your battery to improve it. </a:t>
            </a:r>
            <a:endParaRPr>
              <a:solidFill>
                <a:schemeClr val="lt1"/>
              </a:solidFill>
              <a:latin typeface="Roboto Light"/>
              <a:ea typeface="Roboto Light"/>
              <a:cs typeface="Roboto Light"/>
              <a:sym typeface="Roboto Light"/>
            </a:endParaRPr>
          </a:p>
        </p:txBody>
      </p:sp>
      <p:pic>
        <p:nvPicPr>
          <p:cNvPr id="260" name="Google Shape;260;p32"/>
          <p:cNvPicPr preferRelativeResize="0"/>
          <p:nvPr/>
        </p:nvPicPr>
        <p:blipFill>
          <a:blip r:embed="rId3">
            <a:alphaModFix/>
          </a:blip>
          <a:stretch>
            <a:fillRect/>
          </a:stretch>
        </p:blipFill>
        <p:spPr>
          <a:xfrm>
            <a:off x="49850" y="4797975"/>
            <a:ext cx="1836121" cy="276900"/>
          </a:xfrm>
          <a:prstGeom prst="rect">
            <a:avLst/>
          </a:prstGeom>
          <a:noFill/>
          <a:ln>
            <a:noFill/>
          </a:ln>
        </p:spPr>
      </p:pic>
      <p:pic>
        <p:nvPicPr>
          <p:cNvPr id="261" name="Google Shape;261;p32"/>
          <p:cNvPicPr preferRelativeResize="0"/>
          <p:nvPr/>
        </p:nvPicPr>
        <p:blipFill>
          <a:blip r:embed="rId4">
            <a:alphaModFix/>
          </a:blip>
          <a:stretch>
            <a:fillRect/>
          </a:stretch>
        </p:blipFill>
        <p:spPr>
          <a:xfrm>
            <a:off x="4849450" y="3244752"/>
            <a:ext cx="1306699" cy="1830120"/>
          </a:xfrm>
          <a:prstGeom prst="rect">
            <a:avLst/>
          </a:prstGeom>
          <a:noFill/>
          <a:ln>
            <a:noFill/>
          </a:ln>
        </p:spPr>
      </p:pic>
      <p:pic>
        <p:nvPicPr>
          <p:cNvPr id="262" name="Google Shape;262;p32"/>
          <p:cNvPicPr preferRelativeResize="0"/>
          <p:nvPr/>
        </p:nvPicPr>
        <p:blipFill>
          <a:blip r:embed="rId5">
            <a:alphaModFix/>
          </a:blip>
          <a:stretch>
            <a:fillRect/>
          </a:stretch>
        </p:blipFill>
        <p:spPr>
          <a:xfrm>
            <a:off x="2052647" y="3244758"/>
            <a:ext cx="1306699" cy="1830115"/>
          </a:xfrm>
          <a:prstGeom prst="rect">
            <a:avLst/>
          </a:prstGeom>
          <a:noFill/>
          <a:ln>
            <a:noFill/>
          </a:ln>
        </p:spPr>
      </p:pic>
      <p:pic>
        <p:nvPicPr>
          <p:cNvPr id="263" name="Google Shape;263;p32"/>
          <p:cNvPicPr preferRelativeResize="0"/>
          <p:nvPr/>
        </p:nvPicPr>
        <p:blipFill>
          <a:blip r:embed="rId6">
            <a:alphaModFix/>
          </a:blip>
          <a:stretch>
            <a:fillRect/>
          </a:stretch>
        </p:blipFill>
        <p:spPr>
          <a:xfrm>
            <a:off x="3451047" y="3244758"/>
            <a:ext cx="1306699" cy="1830115"/>
          </a:xfrm>
          <a:prstGeom prst="rect">
            <a:avLst/>
          </a:prstGeom>
          <a:noFill/>
          <a:ln>
            <a:noFill/>
          </a:ln>
        </p:spPr>
      </p:pic>
      <p:pic>
        <p:nvPicPr>
          <p:cNvPr id="264" name="Google Shape;264;p32"/>
          <p:cNvPicPr preferRelativeResize="0"/>
          <p:nvPr/>
        </p:nvPicPr>
        <p:blipFill>
          <a:blip r:embed="rId7">
            <a:alphaModFix/>
          </a:blip>
          <a:stretch>
            <a:fillRect/>
          </a:stretch>
        </p:blipFill>
        <p:spPr>
          <a:xfrm>
            <a:off x="6247847" y="3244750"/>
            <a:ext cx="1306699" cy="183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68"/>
        <p:cNvGrpSpPr/>
        <p:nvPr/>
      </p:nvGrpSpPr>
      <p:grpSpPr>
        <a:xfrm>
          <a:off x="0" y="0"/>
          <a:ext cx="0" cy="0"/>
          <a:chOff x="0" y="0"/>
          <a:chExt cx="0" cy="0"/>
        </a:xfrm>
      </p:grpSpPr>
      <p:sp>
        <p:nvSpPr>
          <p:cNvPr id="269" name="Google Shape;26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How to Win?</a:t>
            </a:r>
            <a:endParaRPr>
              <a:solidFill>
                <a:schemeClr val="lt1"/>
              </a:solidFill>
              <a:latin typeface="Roboto Medium"/>
              <a:ea typeface="Roboto Medium"/>
              <a:cs typeface="Roboto Medium"/>
              <a:sym typeface="Roboto Medium"/>
            </a:endParaRPr>
          </a:p>
        </p:txBody>
      </p:sp>
      <p:sp>
        <p:nvSpPr>
          <p:cNvPr id="270" name="Google Shape;27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GB" dirty="0">
                <a:solidFill>
                  <a:schemeClr val="lt1"/>
                </a:solidFill>
                <a:latin typeface="Roboto Light"/>
                <a:ea typeface="Roboto Light"/>
                <a:cs typeface="Roboto Light"/>
                <a:sym typeface="Roboto Light"/>
              </a:rPr>
              <a:t>The teacher will organise the class being split into groups. </a:t>
            </a:r>
            <a:endParaRPr>
              <a:solidFill>
                <a:schemeClr val="lt1"/>
              </a:solidFill>
              <a:latin typeface="Roboto Light"/>
              <a:ea typeface="Roboto Light"/>
              <a:cs typeface="Roboto Light"/>
              <a:sym typeface="Roboto Light"/>
            </a:endParaRPr>
          </a:p>
          <a:p>
            <a:pPr marL="0" indent="0">
              <a:lnSpc>
                <a:spcPct val="114999"/>
              </a:lnSpc>
              <a:buNone/>
            </a:pPr>
            <a:r>
              <a:rPr lang="en-GB" dirty="0">
                <a:solidFill>
                  <a:schemeClr val="lt1"/>
                </a:solidFill>
                <a:latin typeface="Roboto Light"/>
                <a:ea typeface="Roboto Light"/>
                <a:cs typeface="Roboto Light"/>
              </a:rPr>
              <a:t>Each group of around 5-6 students, will receive 6 cards each.</a:t>
            </a:r>
            <a:endParaRPr lang="en-GB" dirty="0">
              <a:solidFill>
                <a:schemeClr val="lt1"/>
              </a:solidFill>
              <a:latin typeface="Roboto Light"/>
              <a:ea typeface="Roboto Light"/>
              <a:cs typeface="Roboto Light"/>
              <a:sym typeface="Roboto Light"/>
            </a:endParaRPr>
          </a:p>
          <a:p>
            <a:pPr marL="0" indent="0">
              <a:spcBef>
                <a:spcPts val="1200"/>
              </a:spcBef>
              <a:buNone/>
            </a:pPr>
            <a:r>
              <a:rPr lang="en-GB" dirty="0">
                <a:solidFill>
                  <a:schemeClr val="lt1"/>
                </a:solidFill>
                <a:latin typeface="Roboto Light"/>
                <a:ea typeface="Roboto Light"/>
                <a:cs typeface="Roboto Light"/>
                <a:sym typeface="Roboto Light"/>
              </a:rPr>
              <a:t>The teacher will display application cards which contains battery characteristics (energy density, cyclability, sustainability, safety and cost). </a:t>
            </a:r>
            <a:endParaRPr>
              <a:solidFill>
                <a:schemeClr val="lt1"/>
              </a:solidFill>
              <a:latin typeface="Roboto Light"/>
              <a:ea typeface="Roboto Light"/>
              <a:cs typeface="Roboto Light"/>
              <a:sym typeface="Roboto Light"/>
            </a:endParaRPr>
          </a:p>
          <a:p>
            <a:pPr marL="0" indent="0">
              <a:spcBef>
                <a:spcPts val="1200"/>
              </a:spcBef>
              <a:buNone/>
            </a:pPr>
            <a:r>
              <a:rPr lang="en-GB" dirty="0">
                <a:solidFill>
                  <a:schemeClr val="lt1"/>
                </a:solidFill>
                <a:latin typeface="Roboto Light"/>
                <a:ea typeface="Roboto Light"/>
                <a:cs typeface="Roboto Light"/>
              </a:rPr>
              <a:t>You need to look at your cards as a group and by playing the rounds, get the best number of points that match the application card with a cathode, anode and electrolyte, plus any bonus cards you have.   </a:t>
            </a:r>
          </a:p>
          <a:p>
            <a:pPr marL="0" indent="0">
              <a:spcBef>
                <a:spcPts val="1200"/>
              </a:spcBef>
              <a:spcAft>
                <a:spcPts val="1200"/>
              </a:spcAft>
              <a:buNone/>
            </a:pPr>
            <a:endParaRPr lang="en-GB" dirty="0">
              <a:solidFill>
                <a:schemeClr val="lt1"/>
              </a:solidFill>
              <a:latin typeface="Roboto Light"/>
              <a:ea typeface="Roboto Light"/>
              <a:cs typeface="Robo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74"/>
        <p:cNvGrpSpPr/>
        <p:nvPr/>
      </p:nvGrpSpPr>
      <p:grpSpPr>
        <a:xfrm>
          <a:off x="0" y="0"/>
          <a:ext cx="0" cy="0"/>
          <a:chOff x="0" y="0"/>
          <a:chExt cx="0" cy="0"/>
        </a:xfrm>
      </p:grpSpPr>
      <p:sp>
        <p:nvSpPr>
          <p:cNvPr id="275" name="Google Shape;275;p34"/>
          <p:cNvSpPr txBox="1">
            <a:spLocks noGrp="1"/>
          </p:cNvSpPr>
          <p:nvPr>
            <p:ph type="ctrTitle" idx="4294967295"/>
          </p:nvPr>
        </p:nvSpPr>
        <p:spPr>
          <a:xfrm>
            <a:off x="0" y="1191550"/>
            <a:ext cx="9144000" cy="2088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9600" b="1">
                <a:solidFill>
                  <a:schemeClr val="lt1"/>
                </a:solidFill>
                <a:latin typeface="Roboto"/>
                <a:ea typeface="Roboto"/>
                <a:cs typeface="Roboto"/>
                <a:sym typeface="Roboto"/>
              </a:rPr>
              <a:t>TIME TO PLAY!</a:t>
            </a:r>
            <a:endParaRPr sz="9600" b="1">
              <a:solidFill>
                <a:schemeClr val="lt1"/>
              </a:solidFill>
              <a:latin typeface="Roboto"/>
              <a:ea typeface="Roboto"/>
              <a:cs typeface="Roboto"/>
              <a:sym typeface="Roboto"/>
            </a:endParaRPr>
          </a:p>
        </p:txBody>
      </p:sp>
      <p:pic>
        <p:nvPicPr>
          <p:cNvPr id="276" name="Google Shape;276;p34"/>
          <p:cNvPicPr preferRelativeResize="0"/>
          <p:nvPr/>
        </p:nvPicPr>
        <p:blipFill>
          <a:blip r:embed="rId3">
            <a:alphaModFix/>
          </a:blip>
          <a:stretch>
            <a:fillRect/>
          </a:stretch>
        </p:blipFill>
        <p:spPr>
          <a:xfrm>
            <a:off x="0" y="3664747"/>
            <a:ext cx="9144003" cy="35361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800" b="1">
                <a:solidFill>
                  <a:schemeClr val="lt1"/>
                </a:solidFill>
                <a:latin typeface="Roboto"/>
                <a:ea typeface="Roboto"/>
                <a:cs typeface="Roboto"/>
                <a:sym typeface="Roboto"/>
              </a:rPr>
              <a:t>Round 1- Rotation</a:t>
            </a:r>
            <a:endParaRPr sz="4800" b="1">
              <a:solidFill>
                <a:schemeClr val="lt1"/>
              </a:solidFill>
              <a:latin typeface="Roboto"/>
              <a:ea typeface="Roboto"/>
              <a:cs typeface="Roboto"/>
              <a:sym typeface="Roboto"/>
            </a:endParaRPr>
          </a:p>
        </p:txBody>
      </p:sp>
      <p:sp>
        <p:nvSpPr>
          <p:cNvPr id="282" name="Google Shape;282;p35"/>
          <p:cNvSpPr txBox="1">
            <a:spLocks noGrp="1"/>
          </p:cNvSpPr>
          <p:nvPr>
            <p:ph type="body" idx="1"/>
          </p:nvPr>
        </p:nvSpPr>
        <p:spPr>
          <a:xfrm>
            <a:off x="311700" y="1980275"/>
            <a:ext cx="8520600" cy="162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Light"/>
                <a:ea typeface="Roboto Light"/>
                <a:cs typeface="Roboto Light"/>
                <a:sym typeface="Roboto Light"/>
              </a:rPr>
              <a:t>A type of Card is selected (cathode, electrolyte anode or bonus) and each team has to give one of their card of that type to the group on their left. </a:t>
            </a:r>
            <a:endParaRPr>
              <a:solidFill>
                <a:schemeClr val="lt1"/>
              </a:solidFill>
              <a:latin typeface="Roboto Light"/>
              <a:ea typeface="Roboto Light"/>
              <a:cs typeface="Roboto Light"/>
              <a:sym typeface="Roboto Light"/>
            </a:endParaRPr>
          </a:p>
          <a:p>
            <a:pPr marL="0" lvl="0" indent="0" algn="l" rtl="0">
              <a:spcBef>
                <a:spcPts val="1200"/>
              </a:spcBef>
              <a:spcAft>
                <a:spcPts val="1200"/>
              </a:spcAft>
              <a:buNone/>
            </a:pPr>
            <a:endParaRPr>
              <a:solidFill>
                <a:schemeClr val="lt1"/>
              </a:solidFill>
              <a:latin typeface="Roboto Light"/>
              <a:ea typeface="Roboto Light"/>
              <a:cs typeface="Roboto Light"/>
              <a:sym typeface="Robo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800" b="1">
                <a:solidFill>
                  <a:schemeClr val="lt1"/>
                </a:solidFill>
                <a:latin typeface="Roboto"/>
                <a:ea typeface="Roboto"/>
                <a:cs typeface="Roboto"/>
                <a:sym typeface="Roboto"/>
              </a:rPr>
              <a:t>Round 2- Selection</a:t>
            </a:r>
            <a:endParaRPr sz="4800" b="1">
              <a:solidFill>
                <a:schemeClr val="lt1"/>
              </a:solidFill>
              <a:latin typeface="Roboto"/>
              <a:ea typeface="Roboto"/>
              <a:cs typeface="Roboto"/>
              <a:sym typeface="Roboto"/>
            </a:endParaRPr>
          </a:p>
        </p:txBody>
      </p:sp>
      <p:sp>
        <p:nvSpPr>
          <p:cNvPr id="288" name="Google Shape;288;p36"/>
          <p:cNvSpPr txBox="1">
            <a:spLocks noGrp="1"/>
          </p:cNvSpPr>
          <p:nvPr>
            <p:ph type="body" idx="1"/>
          </p:nvPr>
        </p:nvSpPr>
        <p:spPr>
          <a:xfrm>
            <a:off x="222403" y="1396616"/>
            <a:ext cx="8520600" cy="3154500"/>
          </a:xfrm>
          <a:prstGeom prst="rect">
            <a:avLst/>
          </a:prstGeom>
        </p:spPr>
        <p:txBody>
          <a:bodyPr spcFirstLastPara="1" wrap="square" lIns="91425" tIns="91425" rIns="91425" bIns="91425" anchor="t" anchorCtr="0">
            <a:noAutofit/>
          </a:bodyPr>
          <a:lstStyle/>
          <a:p>
            <a:pPr marL="0" indent="0">
              <a:buNone/>
            </a:pPr>
            <a:r>
              <a:rPr lang="en-GB" sz="1600" dirty="0">
                <a:solidFill>
                  <a:schemeClr val="lt1"/>
                </a:solidFill>
                <a:latin typeface="Roboto Light"/>
                <a:ea typeface="Roboto Light"/>
                <a:cs typeface="Roboto Light"/>
                <a:sym typeface="Roboto Light"/>
              </a:rPr>
              <a:t>Each group nominates one person to swap cards with another group. </a:t>
            </a:r>
            <a:endParaRPr sz="1600">
              <a:solidFill>
                <a:schemeClr val="lt1"/>
              </a:solidFill>
              <a:latin typeface="Roboto Light"/>
              <a:ea typeface="Roboto Light"/>
              <a:cs typeface="Roboto Light"/>
              <a:sym typeface="Roboto Light"/>
            </a:endParaRPr>
          </a:p>
          <a:p>
            <a:pPr marL="0" lvl="0" indent="457200" algn="l" rtl="0">
              <a:spcBef>
                <a:spcPts val="0"/>
              </a:spcBef>
              <a:spcAft>
                <a:spcPts val="0"/>
              </a:spcAft>
              <a:buNone/>
            </a:pPr>
            <a:endParaRPr sz="1600">
              <a:solidFill>
                <a:schemeClr val="lt1"/>
              </a:solidFill>
              <a:latin typeface="Roboto Light"/>
              <a:ea typeface="Roboto Light"/>
              <a:cs typeface="Roboto Light"/>
              <a:sym typeface="Roboto Light"/>
            </a:endParaRPr>
          </a:p>
          <a:p>
            <a:pPr marL="0" indent="0">
              <a:buNone/>
            </a:pPr>
            <a:r>
              <a:rPr lang="en-GB" sz="1600" dirty="0">
                <a:solidFill>
                  <a:schemeClr val="lt1"/>
                </a:solidFill>
                <a:latin typeface="Roboto Light"/>
                <a:ea typeface="Roboto Light"/>
                <a:cs typeface="Roboto Light"/>
                <a:sym typeface="Roboto Light"/>
              </a:rPr>
              <a:t>The cards swapped must be the same type of card, so at the end of the round, each team has the same distribution of cards. So if it is cathodes, just cathodes are swapped.</a:t>
            </a:r>
            <a:endParaRPr sz="1600">
              <a:solidFill>
                <a:schemeClr val="lt1"/>
              </a:solidFill>
              <a:latin typeface="Roboto Light"/>
              <a:ea typeface="Roboto Light"/>
              <a:cs typeface="Roboto Light"/>
              <a:sym typeface="Roboto Light"/>
            </a:endParaRPr>
          </a:p>
          <a:p>
            <a:pPr marL="0" lvl="0" indent="457200" algn="l" rtl="0">
              <a:spcBef>
                <a:spcPts val="0"/>
              </a:spcBef>
              <a:spcAft>
                <a:spcPts val="0"/>
              </a:spcAft>
              <a:buNone/>
            </a:pPr>
            <a:endParaRPr sz="1600">
              <a:solidFill>
                <a:schemeClr val="lt1"/>
              </a:solidFill>
              <a:latin typeface="Roboto Light"/>
              <a:ea typeface="Roboto Light"/>
              <a:cs typeface="Roboto Light"/>
              <a:sym typeface="Roboto Light"/>
            </a:endParaRPr>
          </a:p>
          <a:p>
            <a:pPr marL="0" indent="0">
              <a:buNone/>
            </a:pPr>
            <a:r>
              <a:rPr lang="en-GB" sz="1600" dirty="0">
                <a:solidFill>
                  <a:schemeClr val="lt1"/>
                </a:solidFill>
                <a:latin typeface="Roboto Light"/>
                <a:ea typeface="Roboto Light"/>
                <a:cs typeface="Roboto Light"/>
                <a:sym typeface="Roboto Light"/>
              </a:rPr>
              <a:t>This is done with the group </a:t>
            </a:r>
            <a:r>
              <a:rPr lang="en-GB" sz="1600" b="1" dirty="0">
                <a:solidFill>
                  <a:schemeClr val="lt1"/>
                </a:solidFill>
                <a:latin typeface="Roboto Light"/>
                <a:ea typeface="Roboto Light"/>
                <a:cs typeface="Roboto Light"/>
                <a:sym typeface="Roboto Light"/>
              </a:rPr>
              <a:t>on the right.</a:t>
            </a:r>
            <a:r>
              <a:rPr lang="en-GB" sz="1600" dirty="0">
                <a:solidFill>
                  <a:schemeClr val="lt1"/>
                </a:solidFill>
                <a:latin typeface="Roboto Light"/>
                <a:ea typeface="Roboto Light"/>
                <a:cs typeface="Roboto Light"/>
                <a:sym typeface="Roboto Light"/>
              </a:rPr>
              <a:t> </a:t>
            </a:r>
            <a:endParaRPr sz="1600">
              <a:solidFill>
                <a:schemeClr val="lt1"/>
              </a:solidFill>
              <a:latin typeface="Roboto Light"/>
              <a:ea typeface="Roboto Light"/>
              <a:cs typeface="Roboto Light"/>
              <a:sym typeface="Roboto Light"/>
            </a:endParaRPr>
          </a:p>
          <a:p>
            <a:pPr marL="0" lvl="0" indent="457200" algn="l" rtl="0">
              <a:spcBef>
                <a:spcPts val="0"/>
              </a:spcBef>
              <a:spcAft>
                <a:spcPts val="0"/>
              </a:spcAft>
              <a:buNone/>
            </a:pPr>
            <a:endParaRPr sz="1600">
              <a:solidFill>
                <a:schemeClr val="lt1"/>
              </a:solidFill>
              <a:latin typeface="Roboto Light"/>
              <a:ea typeface="Roboto Light"/>
              <a:cs typeface="Roboto Light"/>
              <a:sym typeface="Roboto Light"/>
            </a:endParaRPr>
          </a:p>
          <a:p>
            <a:pPr marL="0" indent="0">
              <a:buNone/>
            </a:pPr>
            <a:r>
              <a:rPr lang="en-GB" sz="1600" dirty="0">
                <a:solidFill>
                  <a:schemeClr val="lt1"/>
                </a:solidFill>
                <a:latin typeface="Roboto Light"/>
                <a:ea typeface="Roboto Light"/>
                <a:cs typeface="Roboto Light"/>
                <a:sym typeface="Roboto Light"/>
              </a:rPr>
              <a:t>For example, group 1 nominates Ann and she goes to group 2 and selects one of their cathode cards and swaps it with a group 1 card. </a:t>
            </a:r>
            <a:endParaRPr sz="1600">
              <a:solidFill>
                <a:schemeClr val="lt1"/>
              </a:solidFill>
              <a:latin typeface="Roboto Light"/>
              <a:ea typeface="Roboto Light"/>
              <a:cs typeface="Roboto Light"/>
              <a:sym typeface="Roboto Light"/>
            </a:endParaRPr>
          </a:p>
          <a:p>
            <a:pPr marL="0" lvl="0" indent="457200" algn="l" rtl="0">
              <a:spcBef>
                <a:spcPts val="0"/>
              </a:spcBef>
              <a:spcAft>
                <a:spcPts val="0"/>
              </a:spcAft>
              <a:buNone/>
            </a:pPr>
            <a:endParaRPr sz="1600">
              <a:solidFill>
                <a:schemeClr val="lt1"/>
              </a:solidFill>
              <a:latin typeface="Roboto Light"/>
              <a:ea typeface="Roboto Light"/>
              <a:cs typeface="Roboto Light"/>
              <a:sym typeface="Roboto Light"/>
            </a:endParaRPr>
          </a:p>
          <a:p>
            <a:pPr marL="0" indent="0">
              <a:buClr>
                <a:schemeClr val="dk1"/>
              </a:buClr>
              <a:buSzPts val="1100"/>
              <a:buNone/>
            </a:pPr>
            <a:r>
              <a:rPr lang="en-GB" sz="1600" dirty="0">
                <a:solidFill>
                  <a:schemeClr val="lt1"/>
                </a:solidFill>
                <a:latin typeface="Roboto Light"/>
                <a:ea typeface="Roboto Light"/>
                <a:cs typeface="Roboto Light"/>
              </a:rPr>
              <a:t>Each team can just show the cards they have (e.g. cathode) in that category.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4800" b="1">
                <a:solidFill>
                  <a:schemeClr val="lt1"/>
                </a:solidFill>
                <a:latin typeface="Roboto"/>
                <a:ea typeface="Roboto"/>
                <a:cs typeface="Roboto"/>
                <a:sym typeface="Roboto"/>
              </a:rPr>
              <a:t>Round 3- Trading</a:t>
            </a:r>
            <a:endParaRPr sz="4800" b="1">
              <a:solidFill>
                <a:schemeClr val="lt1"/>
              </a:solidFill>
              <a:latin typeface="Roboto"/>
              <a:ea typeface="Roboto"/>
              <a:cs typeface="Roboto"/>
              <a:sym typeface="Roboto"/>
            </a:endParaRPr>
          </a:p>
        </p:txBody>
      </p:sp>
      <p:sp>
        <p:nvSpPr>
          <p:cNvPr id="294" name="Google Shape;294;p37"/>
          <p:cNvSpPr txBox="1">
            <a:spLocks noGrp="1"/>
          </p:cNvSpPr>
          <p:nvPr>
            <p:ph type="body" idx="1"/>
          </p:nvPr>
        </p:nvSpPr>
        <p:spPr>
          <a:xfrm>
            <a:off x="311700" y="1414475"/>
            <a:ext cx="8520600" cy="315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Light"/>
                <a:ea typeface="Roboto Light"/>
                <a:cs typeface="Roboto Light"/>
                <a:sym typeface="Roboto Light"/>
              </a:rPr>
              <a:t>Groups have an opportunity to trade cards. </a:t>
            </a:r>
            <a:endParaRPr>
              <a:solidFill>
                <a:schemeClr val="lt1"/>
              </a:solidFill>
              <a:latin typeface="Roboto Light"/>
              <a:ea typeface="Roboto Light"/>
              <a:cs typeface="Roboto Light"/>
              <a:sym typeface="Roboto Light"/>
            </a:endParaRPr>
          </a:p>
          <a:p>
            <a:pPr marL="0" lvl="0" indent="0" algn="l" rtl="0">
              <a:spcBef>
                <a:spcPts val="1200"/>
              </a:spcBef>
              <a:spcAft>
                <a:spcPts val="0"/>
              </a:spcAft>
              <a:buNone/>
            </a:pPr>
            <a:r>
              <a:rPr lang="en-GB">
                <a:solidFill>
                  <a:schemeClr val="lt1"/>
                </a:solidFill>
                <a:latin typeface="Roboto Light"/>
                <a:ea typeface="Roboto Light"/>
                <a:cs typeface="Roboto Light"/>
                <a:sym typeface="Roboto Light"/>
              </a:rPr>
              <a:t>Any type of card can be traded for another, but groups should remember they still need 1 Cathode, 1 Electrolyte and 1 Anode to build their battery and win. </a:t>
            </a:r>
            <a:endParaRPr>
              <a:solidFill>
                <a:schemeClr val="lt1"/>
              </a:solidFill>
              <a:latin typeface="Roboto Light"/>
              <a:ea typeface="Roboto Light"/>
              <a:cs typeface="Roboto Light"/>
              <a:sym typeface="Roboto Light"/>
            </a:endParaRPr>
          </a:p>
          <a:p>
            <a:pPr marL="0" lvl="0" indent="0" algn="l" rtl="0">
              <a:spcBef>
                <a:spcPts val="1200"/>
              </a:spcBef>
              <a:spcAft>
                <a:spcPts val="0"/>
              </a:spcAft>
              <a:buNone/>
            </a:pPr>
            <a:r>
              <a:rPr lang="en-GB">
                <a:solidFill>
                  <a:schemeClr val="lt1"/>
                </a:solidFill>
                <a:latin typeface="Roboto Light"/>
                <a:ea typeface="Roboto Light"/>
                <a:cs typeface="Roboto Light"/>
                <a:sym typeface="Roboto Light"/>
              </a:rPr>
              <a:t>A group member is nominated to address the class. They state the card they want to trade (ie. electrolyte card with ++ safety) and the card they want to receive (ie anode with one + or more for sustainability). </a:t>
            </a:r>
            <a:endParaRPr>
              <a:solidFill>
                <a:schemeClr val="lt1"/>
              </a:solidFill>
              <a:latin typeface="Roboto Light"/>
              <a:ea typeface="Roboto Light"/>
              <a:cs typeface="Roboto Light"/>
              <a:sym typeface="Roboto Light"/>
            </a:endParaRPr>
          </a:p>
          <a:p>
            <a:pPr marL="0" lvl="0" indent="0" algn="l" rtl="0">
              <a:spcBef>
                <a:spcPts val="1200"/>
              </a:spcBef>
              <a:spcAft>
                <a:spcPts val="1200"/>
              </a:spcAft>
              <a:buNone/>
            </a:pPr>
            <a:r>
              <a:rPr lang="en-GB">
                <a:solidFill>
                  <a:schemeClr val="lt1"/>
                </a:solidFill>
                <a:latin typeface="Roboto Light"/>
                <a:ea typeface="Roboto Light"/>
                <a:cs typeface="Roboto Light"/>
                <a:sym typeface="Roboto Light"/>
              </a:rPr>
              <a:t>No one is forced to trade, but each group is given an opportunity to. </a:t>
            </a:r>
            <a:endParaRPr>
              <a:solidFill>
                <a:schemeClr val="lt1"/>
              </a:solidFill>
              <a:latin typeface="Roboto Light"/>
              <a:ea typeface="Roboto Light"/>
              <a:cs typeface="Roboto Light"/>
              <a:sym typeface="Robo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304"/>
        <p:cNvGrpSpPr/>
        <p:nvPr/>
      </p:nvGrpSpPr>
      <p:grpSpPr>
        <a:xfrm>
          <a:off x="0" y="0"/>
          <a:ext cx="0" cy="0"/>
          <a:chOff x="0" y="0"/>
          <a:chExt cx="0" cy="0"/>
        </a:xfrm>
      </p:grpSpPr>
      <p:sp>
        <p:nvSpPr>
          <p:cNvPr id="305" name="Google Shape;305;p39"/>
          <p:cNvSpPr txBox="1">
            <a:spLocks noGrp="1"/>
          </p:cNvSpPr>
          <p:nvPr>
            <p:ph type="ctrTitle" idx="4294967295"/>
          </p:nvPr>
        </p:nvSpPr>
        <p:spPr>
          <a:xfrm>
            <a:off x="67975" y="845975"/>
            <a:ext cx="9144000" cy="37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7540" b="1">
                <a:solidFill>
                  <a:schemeClr val="lt1"/>
                </a:solidFill>
                <a:latin typeface="Roboto"/>
                <a:ea typeface="Roboto"/>
                <a:cs typeface="Roboto"/>
                <a:sym typeface="Roboto"/>
              </a:rPr>
              <a:t>Time To Calculate the Scores and Find The Winners</a:t>
            </a:r>
            <a:endParaRPr sz="7540" b="1">
              <a:solidFill>
                <a:schemeClr val="lt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buSzPts val="990"/>
            </a:pPr>
            <a:r>
              <a:rPr lang="en-GB" sz="4800" b="1" dirty="0">
                <a:solidFill>
                  <a:schemeClr val="lt1"/>
                </a:solidFill>
                <a:latin typeface="Roboto"/>
                <a:ea typeface="Roboto"/>
                <a:cs typeface="Roboto"/>
                <a:sym typeface="Roboto"/>
              </a:rPr>
              <a:t>Who's the winner?</a:t>
            </a:r>
            <a:endParaRPr sz="4800" b="1" dirty="0">
              <a:solidFill>
                <a:schemeClr val="lt1"/>
              </a:solidFill>
              <a:latin typeface="Roboto"/>
              <a:ea typeface="Roboto"/>
              <a:cs typeface="Roboto"/>
              <a:sym typeface="Roboto"/>
            </a:endParaRPr>
          </a:p>
        </p:txBody>
      </p:sp>
      <p:sp>
        <p:nvSpPr>
          <p:cNvPr id="294" name="Google Shape;294;p37"/>
          <p:cNvSpPr txBox="1">
            <a:spLocks noGrp="1"/>
          </p:cNvSpPr>
          <p:nvPr>
            <p:ph type="body" idx="1"/>
          </p:nvPr>
        </p:nvSpPr>
        <p:spPr>
          <a:xfrm>
            <a:off x="311700" y="1343038"/>
            <a:ext cx="8520600" cy="3154500"/>
          </a:xfrm>
          <a:prstGeom prst="rect">
            <a:avLst/>
          </a:prstGeom>
        </p:spPr>
        <p:txBody>
          <a:bodyPr spcFirstLastPara="1" wrap="square" lIns="91425" tIns="91425" rIns="91425" bIns="91425" anchor="t" anchorCtr="0">
            <a:normAutofit/>
          </a:bodyPr>
          <a:lstStyle/>
          <a:p>
            <a:pPr marL="0" indent="0">
              <a:lnSpc>
                <a:spcPct val="114999"/>
              </a:lnSpc>
              <a:buNone/>
            </a:pPr>
            <a:r>
              <a:rPr lang="en-GB" dirty="0">
                <a:solidFill>
                  <a:schemeClr val="lt1"/>
                </a:solidFill>
                <a:latin typeface="Roboto Light"/>
                <a:ea typeface="Roboto Light"/>
              </a:rPr>
              <a:t>The winning group is the team who matches their 'hand' closest to the application card they have. For example, you would need 3 capacity points and 2 cyclability points to win this application card. </a:t>
            </a:r>
            <a:endParaRPr lang="en-US" dirty="0">
              <a:solidFill>
                <a:schemeClr val="lt1"/>
              </a:solidFill>
            </a:endParaRPr>
          </a:p>
          <a:p>
            <a:pPr marL="0" indent="0">
              <a:lnSpc>
                <a:spcPct val="114999"/>
              </a:lnSpc>
              <a:buNone/>
            </a:pPr>
            <a:endParaRPr lang="en-GB" dirty="0">
              <a:solidFill>
                <a:schemeClr val="lt1"/>
              </a:solidFill>
              <a:latin typeface="Roboto Light"/>
              <a:ea typeface="Roboto Light"/>
            </a:endParaRPr>
          </a:p>
          <a:p>
            <a:pPr marL="0" indent="0">
              <a:lnSpc>
                <a:spcPct val="114999"/>
              </a:lnSpc>
              <a:buNone/>
            </a:pPr>
            <a:r>
              <a:rPr lang="en-GB" dirty="0">
                <a:solidFill>
                  <a:schemeClr val="lt1"/>
                </a:solidFill>
                <a:latin typeface="Roboto Light"/>
                <a:ea typeface="Roboto Light"/>
              </a:rPr>
              <a:t>If there is a 'draw' between teams, then the teacher can show </a:t>
            </a:r>
          </a:p>
          <a:p>
            <a:pPr marL="0" indent="0">
              <a:lnSpc>
                <a:spcPct val="114999"/>
              </a:lnSpc>
              <a:buNone/>
            </a:pPr>
            <a:r>
              <a:rPr lang="en-GB" dirty="0">
                <a:solidFill>
                  <a:schemeClr val="lt1"/>
                </a:solidFill>
                <a:latin typeface="Roboto Light"/>
                <a:ea typeface="Roboto Light"/>
              </a:rPr>
              <a:t>a new application card and the teams can see if they</a:t>
            </a:r>
            <a:endParaRPr lang="en-GB" dirty="0">
              <a:solidFill>
                <a:schemeClr val="lt1"/>
              </a:solidFill>
              <a:ea typeface="Roboto Light"/>
            </a:endParaRPr>
          </a:p>
          <a:p>
            <a:pPr marL="0" indent="0">
              <a:lnSpc>
                <a:spcPct val="114999"/>
              </a:lnSpc>
              <a:buNone/>
            </a:pPr>
            <a:r>
              <a:rPr lang="en-GB" dirty="0">
                <a:solidFill>
                  <a:schemeClr val="lt1"/>
                </a:solidFill>
                <a:latin typeface="Roboto Light"/>
                <a:ea typeface="Roboto Light"/>
              </a:rPr>
              <a:t>can match that with the hand they currently hold </a:t>
            </a:r>
            <a:endParaRPr lang="en-GB" dirty="0">
              <a:solidFill>
                <a:schemeClr val="lt1"/>
              </a:solidFill>
              <a:ea typeface="Roboto Light"/>
            </a:endParaRPr>
          </a:p>
          <a:p>
            <a:pPr marL="0" indent="0">
              <a:lnSpc>
                <a:spcPct val="114999"/>
              </a:lnSpc>
              <a:buNone/>
            </a:pPr>
            <a:r>
              <a:rPr lang="en-GB" dirty="0">
                <a:solidFill>
                  <a:schemeClr val="lt1"/>
                </a:solidFill>
                <a:latin typeface="Roboto Light"/>
                <a:ea typeface="Roboto Light"/>
              </a:rPr>
              <a:t>and the nearest characteristic scores </a:t>
            </a:r>
            <a:endParaRPr lang="en-GB">
              <a:solidFill>
                <a:schemeClr val="lt1"/>
              </a:solidFill>
              <a:ea typeface="Roboto Light"/>
            </a:endParaRPr>
          </a:p>
          <a:p>
            <a:pPr marL="0" indent="0">
              <a:lnSpc>
                <a:spcPct val="114999"/>
              </a:lnSpc>
              <a:buNone/>
            </a:pPr>
            <a:r>
              <a:rPr lang="en-GB" dirty="0">
                <a:solidFill>
                  <a:schemeClr val="lt1"/>
                </a:solidFill>
                <a:latin typeface="Roboto Light"/>
                <a:ea typeface="Roboto Light"/>
              </a:rPr>
              <a:t>(e.g. 3 capacity points rather than 2 capacity points wins) </a:t>
            </a:r>
            <a:endParaRPr lang="en-GB" dirty="0">
              <a:solidFill>
                <a:schemeClr val="lt1"/>
              </a:solidFill>
              <a:ea typeface="Roboto Light"/>
            </a:endParaRPr>
          </a:p>
          <a:p>
            <a:pPr marL="0" indent="0">
              <a:lnSpc>
                <a:spcPct val="114999"/>
              </a:lnSpc>
              <a:buNone/>
            </a:pPr>
            <a:endParaRPr lang="en-GB" dirty="0">
              <a:solidFill>
                <a:schemeClr val="lt1"/>
              </a:solidFill>
            </a:endParaRPr>
          </a:p>
        </p:txBody>
      </p:sp>
      <p:pic>
        <p:nvPicPr>
          <p:cNvPr id="2" name="Picture 2" descr="Text&#10;&#10;Description automatically generated">
            <a:extLst>
              <a:ext uri="{FF2B5EF4-FFF2-40B4-BE49-F238E27FC236}">
                <a16:creationId xmlns:a16="http://schemas.microsoft.com/office/drawing/2014/main" id="{A659A7D7-AB54-4234-8C84-7E94444B9B54}"/>
              </a:ext>
            </a:extLst>
          </p:cNvPr>
          <p:cNvPicPr>
            <a:picLocks noChangeAspect="1"/>
          </p:cNvPicPr>
          <p:nvPr/>
        </p:nvPicPr>
        <p:blipFill>
          <a:blip r:embed="rId3"/>
          <a:stretch>
            <a:fillRect/>
          </a:stretch>
        </p:blipFill>
        <p:spPr>
          <a:xfrm>
            <a:off x="7200900" y="2374170"/>
            <a:ext cx="1501975" cy="2100729"/>
          </a:xfrm>
          <a:prstGeom prst="rect">
            <a:avLst/>
          </a:prstGeom>
        </p:spPr>
      </p:pic>
    </p:spTree>
    <p:extLst>
      <p:ext uri="{BB962C8B-B14F-4D97-AF65-F5344CB8AC3E}">
        <p14:creationId xmlns:p14="http://schemas.microsoft.com/office/powerpoint/2010/main" val="338986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309"/>
        <p:cNvGrpSpPr/>
        <p:nvPr/>
      </p:nvGrpSpPr>
      <p:grpSpPr>
        <a:xfrm>
          <a:off x="0" y="0"/>
          <a:ext cx="0" cy="0"/>
          <a:chOff x="0" y="0"/>
          <a:chExt cx="0" cy="0"/>
        </a:xfrm>
      </p:grpSpPr>
      <p:sp>
        <p:nvSpPr>
          <p:cNvPr id="310" name="Google Shape;310;p40"/>
          <p:cNvSpPr txBox="1">
            <a:spLocks noGrp="1"/>
          </p:cNvSpPr>
          <p:nvPr>
            <p:ph type="ctrTitle" idx="4294967295"/>
          </p:nvPr>
        </p:nvSpPr>
        <p:spPr>
          <a:xfrm>
            <a:off x="-64300" y="1527600"/>
            <a:ext cx="9144000" cy="208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9600" b="1">
                <a:solidFill>
                  <a:schemeClr val="lt1"/>
                </a:solidFill>
                <a:latin typeface="Roboto"/>
                <a:ea typeface="Roboto"/>
                <a:cs typeface="Roboto"/>
                <a:sym typeface="Roboto"/>
              </a:rPr>
              <a:t>Well Done!</a:t>
            </a:r>
            <a:endParaRPr sz="9600" b="1">
              <a:solidFill>
                <a:schemeClr val="lt1"/>
              </a:solidFill>
              <a:latin typeface="Roboto"/>
              <a:ea typeface="Roboto"/>
              <a:cs typeface="Roboto"/>
              <a:sym typeface="Roboto"/>
            </a:endParaRPr>
          </a:p>
        </p:txBody>
      </p:sp>
      <p:pic>
        <p:nvPicPr>
          <p:cNvPr id="311" name="Google Shape;311;p40"/>
          <p:cNvPicPr preferRelativeResize="0"/>
          <p:nvPr/>
        </p:nvPicPr>
        <p:blipFill>
          <a:blip r:embed="rId3">
            <a:alphaModFix/>
          </a:blip>
          <a:stretch>
            <a:fillRect/>
          </a:stretch>
        </p:blipFill>
        <p:spPr>
          <a:xfrm>
            <a:off x="0" y="3664747"/>
            <a:ext cx="9144003" cy="35361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315"/>
        <p:cNvGrpSpPr/>
        <p:nvPr/>
      </p:nvGrpSpPr>
      <p:grpSpPr>
        <a:xfrm>
          <a:off x="0" y="0"/>
          <a:ext cx="0" cy="0"/>
          <a:chOff x="0" y="0"/>
          <a:chExt cx="0" cy="0"/>
        </a:xfrm>
      </p:grpSpPr>
      <p:sp>
        <p:nvSpPr>
          <p:cNvPr id="316" name="Google Shape;316;p41"/>
          <p:cNvSpPr txBox="1">
            <a:spLocks noGrp="1"/>
          </p:cNvSpPr>
          <p:nvPr>
            <p:ph type="body" idx="1"/>
          </p:nvPr>
        </p:nvSpPr>
        <p:spPr>
          <a:xfrm>
            <a:off x="215250" y="1281050"/>
            <a:ext cx="8520600" cy="12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latin typeface="Roboto Medium"/>
                <a:ea typeface="Roboto Medium"/>
                <a:cs typeface="Roboto Medium"/>
                <a:sym typeface="Roboto Medium"/>
              </a:rPr>
              <a:t>For more information on The Faraday Institution:</a:t>
            </a:r>
            <a:r>
              <a:rPr lang="en-GB" sz="3600">
                <a:latin typeface="Roboto Medium"/>
                <a:ea typeface="Roboto Medium"/>
                <a:cs typeface="Roboto Medium"/>
                <a:sym typeface="Roboto Medium"/>
              </a:rPr>
              <a:t> </a:t>
            </a:r>
            <a:r>
              <a:rPr lang="en-GB" sz="3600" u="sng">
                <a:solidFill>
                  <a:schemeClr val="dk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https://faraday.ac.uk/</a:t>
            </a:r>
            <a:r>
              <a:rPr lang="en-GB" sz="3600">
                <a:solidFill>
                  <a:schemeClr val="dk1"/>
                </a:solidFill>
                <a:latin typeface="Roboto Medium"/>
                <a:ea typeface="Roboto Medium"/>
                <a:cs typeface="Roboto Medium"/>
                <a:sym typeface="Roboto Medium"/>
              </a:rPr>
              <a:t> </a:t>
            </a:r>
            <a:endParaRPr sz="3600">
              <a:solidFill>
                <a:schemeClr val="dk1"/>
              </a:solidFill>
              <a:latin typeface="Roboto Medium"/>
              <a:ea typeface="Roboto Medium"/>
              <a:cs typeface="Roboto Medium"/>
              <a:sym typeface="Roboto Medium"/>
            </a:endParaRPr>
          </a:p>
          <a:p>
            <a:pPr marL="0" lvl="0" indent="0" algn="l" rtl="0">
              <a:spcBef>
                <a:spcPts val="1200"/>
              </a:spcBef>
              <a:spcAft>
                <a:spcPts val="1200"/>
              </a:spcAft>
              <a:buNone/>
            </a:pPr>
            <a:r>
              <a:rPr lang="en-GB" sz="3600">
                <a:solidFill>
                  <a:schemeClr val="lt1"/>
                </a:solidFill>
                <a:latin typeface="Roboto Medium"/>
                <a:ea typeface="Roboto Medium"/>
                <a:cs typeface="Roboto Medium"/>
                <a:sym typeface="Roboto Medium"/>
              </a:rPr>
              <a:t>For more information on FutureCat research group:</a:t>
            </a:r>
            <a:r>
              <a:rPr lang="en-GB" sz="3600">
                <a:latin typeface="Roboto Medium"/>
                <a:ea typeface="Roboto Medium"/>
                <a:cs typeface="Roboto Medium"/>
                <a:sym typeface="Roboto Medium"/>
              </a:rPr>
              <a:t> </a:t>
            </a:r>
            <a:r>
              <a:rPr lang="en-GB" sz="3600" u="sng">
                <a:solidFill>
                  <a:schemeClr val="dk1"/>
                </a:solidFill>
                <a:latin typeface="Roboto Medium"/>
                <a:ea typeface="Roboto Medium"/>
                <a:cs typeface="Roboto Medium"/>
                <a:sym typeface="Roboto Medium"/>
                <a:hlinkClick r:id="rId4">
                  <a:extLst>
                    <a:ext uri="{A12FA001-AC4F-418D-AE19-62706E023703}">
                      <ahyp:hlinkClr xmlns:ahyp="http://schemas.microsoft.com/office/drawing/2018/hyperlinkcolor" val="tx"/>
                    </a:ext>
                  </a:extLst>
                </a:hlinkClick>
              </a:rPr>
              <a:t>https://futurecat.ac.uk/</a:t>
            </a:r>
            <a:r>
              <a:rPr lang="en-GB" sz="3600">
                <a:solidFill>
                  <a:schemeClr val="dk1"/>
                </a:solidFill>
                <a:latin typeface="Roboto Medium"/>
                <a:ea typeface="Roboto Medium"/>
                <a:cs typeface="Roboto Medium"/>
                <a:sym typeface="Roboto Medium"/>
              </a:rPr>
              <a:t> </a:t>
            </a:r>
            <a:endParaRPr sz="3600">
              <a:solidFill>
                <a:schemeClr val="dk1"/>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l="49687" t="12526" r="21654"/>
          <a:stretch/>
        </p:blipFill>
        <p:spPr>
          <a:xfrm>
            <a:off x="791225" y="1191550"/>
            <a:ext cx="1937674" cy="3326900"/>
          </a:xfrm>
          <a:prstGeom prst="rect">
            <a:avLst/>
          </a:prstGeom>
          <a:noFill/>
          <a:ln>
            <a:noFill/>
          </a:ln>
        </p:spPr>
      </p:pic>
      <p:sp>
        <p:nvSpPr>
          <p:cNvPr id="80" name="Google Shape;80;p15"/>
          <p:cNvSpPr txBox="1">
            <a:spLocks noGrp="1"/>
          </p:cNvSpPr>
          <p:nvPr>
            <p:ph type="title" idx="4294967295"/>
          </p:nvPr>
        </p:nvSpPr>
        <p:spPr>
          <a:xfrm>
            <a:off x="311700" y="200400"/>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Cathode</a:t>
            </a:r>
            <a:endParaRPr sz="4900">
              <a:solidFill>
                <a:schemeClr val="lt1"/>
              </a:solidFill>
              <a:latin typeface="Roboto Medium"/>
              <a:ea typeface="Roboto Medium"/>
              <a:cs typeface="Roboto Medium"/>
              <a:sym typeface="Roboto Medium"/>
            </a:endParaRPr>
          </a:p>
        </p:txBody>
      </p:sp>
      <p:sp>
        <p:nvSpPr>
          <p:cNvPr id="81" name="Google Shape;81;p15"/>
          <p:cNvSpPr txBox="1">
            <a:spLocks noGrp="1"/>
          </p:cNvSpPr>
          <p:nvPr>
            <p:ph type="body" idx="4294967295"/>
          </p:nvPr>
        </p:nvSpPr>
        <p:spPr>
          <a:xfrm>
            <a:off x="3697775" y="1629925"/>
            <a:ext cx="3827100" cy="45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At the Cathode, reduction occurs. </a:t>
            </a:r>
            <a:endParaRPr>
              <a:solidFill>
                <a:schemeClr val="lt1"/>
              </a:solidFill>
              <a:latin typeface="Roboto Medium"/>
              <a:ea typeface="Roboto Medium"/>
              <a:cs typeface="Roboto Medium"/>
              <a:sym typeface="Roboto Medium"/>
            </a:endParaRPr>
          </a:p>
        </p:txBody>
      </p:sp>
      <p:sp>
        <p:nvSpPr>
          <p:cNvPr id="82" name="Google Shape;82;p15"/>
          <p:cNvSpPr txBox="1">
            <a:spLocks noGrp="1"/>
          </p:cNvSpPr>
          <p:nvPr>
            <p:ph type="body" idx="4294967295"/>
          </p:nvPr>
        </p:nvSpPr>
        <p:spPr>
          <a:xfrm>
            <a:off x="3697775" y="2114150"/>
            <a:ext cx="4039500" cy="993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Reduction is the process of an ion gaining electrons to form a neutral atom.</a:t>
            </a:r>
            <a:endParaRPr>
              <a:solidFill>
                <a:schemeClr val="lt1"/>
              </a:solidFill>
              <a:latin typeface="Roboto Medium"/>
              <a:ea typeface="Roboto Medium"/>
              <a:cs typeface="Roboto Medium"/>
              <a:sym typeface="Roboto Medium"/>
            </a:endParaRPr>
          </a:p>
        </p:txBody>
      </p:sp>
      <p:sp>
        <p:nvSpPr>
          <p:cNvPr id="83" name="Google Shape;83;p15"/>
          <p:cNvSpPr txBox="1">
            <a:spLocks noGrp="1"/>
          </p:cNvSpPr>
          <p:nvPr>
            <p:ph type="title" idx="4294967295"/>
          </p:nvPr>
        </p:nvSpPr>
        <p:spPr>
          <a:xfrm>
            <a:off x="1852575" y="3108025"/>
            <a:ext cx="661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Cu</a:t>
            </a:r>
            <a:endParaRPr>
              <a:solidFill>
                <a:schemeClr val="lt1"/>
              </a:solidFill>
              <a:latin typeface="Roboto Medium"/>
              <a:ea typeface="Roboto Medium"/>
              <a:cs typeface="Roboto Medium"/>
              <a:sym typeface="Roboto Medium"/>
            </a:endParaRPr>
          </a:p>
        </p:txBody>
      </p:sp>
      <p:pic>
        <p:nvPicPr>
          <p:cNvPr id="84" name="Google Shape;84;p15"/>
          <p:cNvPicPr preferRelativeResize="0"/>
          <p:nvPr/>
        </p:nvPicPr>
        <p:blipFill>
          <a:blip r:embed="rId4">
            <a:alphaModFix/>
          </a:blip>
          <a:stretch>
            <a:fillRect/>
          </a:stretch>
        </p:blipFill>
        <p:spPr>
          <a:xfrm>
            <a:off x="3723525" y="3187700"/>
            <a:ext cx="3048050" cy="125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320"/>
        <p:cNvGrpSpPr/>
        <p:nvPr/>
      </p:nvGrpSpPr>
      <p:grpSpPr>
        <a:xfrm>
          <a:off x="0" y="0"/>
          <a:ext cx="0" cy="0"/>
          <a:chOff x="0" y="0"/>
          <a:chExt cx="0" cy="0"/>
        </a:xfrm>
      </p:grpSpPr>
      <p:pic>
        <p:nvPicPr>
          <p:cNvPr id="321" name="Google Shape;321;p42"/>
          <p:cNvPicPr preferRelativeResize="0"/>
          <p:nvPr/>
        </p:nvPicPr>
        <p:blipFill>
          <a:blip r:embed="rId3">
            <a:alphaModFix/>
          </a:blip>
          <a:stretch>
            <a:fillRect/>
          </a:stretch>
        </p:blipFill>
        <p:spPr>
          <a:xfrm>
            <a:off x="257200" y="1573649"/>
            <a:ext cx="8629600" cy="1301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l="19886" t="12526" r="50218"/>
          <a:stretch/>
        </p:blipFill>
        <p:spPr>
          <a:xfrm>
            <a:off x="520875" y="1217300"/>
            <a:ext cx="2021323" cy="3326900"/>
          </a:xfrm>
          <a:prstGeom prst="rect">
            <a:avLst/>
          </a:prstGeom>
          <a:noFill/>
          <a:ln>
            <a:noFill/>
          </a:ln>
        </p:spPr>
      </p:pic>
      <p:sp>
        <p:nvSpPr>
          <p:cNvPr id="90" name="Google Shape;90;p16"/>
          <p:cNvSpPr txBox="1">
            <a:spLocks noGrp="1"/>
          </p:cNvSpPr>
          <p:nvPr>
            <p:ph type="title" idx="4294967295"/>
          </p:nvPr>
        </p:nvSpPr>
        <p:spPr>
          <a:xfrm>
            <a:off x="311700" y="200400"/>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Anode</a:t>
            </a:r>
            <a:endParaRPr sz="4900">
              <a:solidFill>
                <a:schemeClr val="lt1"/>
              </a:solidFill>
              <a:latin typeface="Roboto Medium"/>
              <a:ea typeface="Roboto Medium"/>
              <a:cs typeface="Roboto Medium"/>
              <a:sym typeface="Roboto Medium"/>
            </a:endParaRPr>
          </a:p>
        </p:txBody>
      </p:sp>
      <p:sp>
        <p:nvSpPr>
          <p:cNvPr id="91" name="Google Shape;91;p16"/>
          <p:cNvSpPr txBox="1">
            <a:spLocks noGrp="1"/>
          </p:cNvSpPr>
          <p:nvPr>
            <p:ph type="body" idx="4294967295"/>
          </p:nvPr>
        </p:nvSpPr>
        <p:spPr>
          <a:xfrm>
            <a:off x="3697775" y="1629925"/>
            <a:ext cx="3827100" cy="45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At the Anode, oxidation occurs. </a:t>
            </a:r>
            <a:endParaRPr>
              <a:solidFill>
                <a:schemeClr val="lt1"/>
              </a:solidFill>
              <a:latin typeface="Roboto Medium"/>
              <a:ea typeface="Roboto Medium"/>
              <a:cs typeface="Roboto Medium"/>
              <a:sym typeface="Roboto Medium"/>
            </a:endParaRPr>
          </a:p>
        </p:txBody>
      </p:sp>
      <p:sp>
        <p:nvSpPr>
          <p:cNvPr id="92" name="Google Shape;92;p16"/>
          <p:cNvSpPr txBox="1">
            <a:spLocks noGrp="1"/>
          </p:cNvSpPr>
          <p:nvPr>
            <p:ph type="body" idx="4294967295"/>
          </p:nvPr>
        </p:nvSpPr>
        <p:spPr>
          <a:xfrm>
            <a:off x="3697775" y="2114150"/>
            <a:ext cx="4045800" cy="1152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Oxidation is the process of an atom losing electrons, to form a negatively charged ion. </a:t>
            </a:r>
            <a:endParaRPr>
              <a:solidFill>
                <a:schemeClr val="lt1"/>
              </a:solidFill>
              <a:latin typeface="Roboto Medium"/>
              <a:ea typeface="Roboto Medium"/>
              <a:cs typeface="Roboto Medium"/>
              <a:sym typeface="Roboto Medium"/>
            </a:endParaRPr>
          </a:p>
        </p:txBody>
      </p:sp>
      <p:pic>
        <p:nvPicPr>
          <p:cNvPr id="93" name="Google Shape;93;p16"/>
          <p:cNvPicPr preferRelativeResize="0"/>
          <p:nvPr/>
        </p:nvPicPr>
        <p:blipFill>
          <a:blip r:embed="rId4">
            <a:alphaModFix/>
          </a:blip>
          <a:stretch>
            <a:fillRect/>
          </a:stretch>
        </p:blipFill>
        <p:spPr>
          <a:xfrm>
            <a:off x="3697775" y="3298575"/>
            <a:ext cx="3479276" cy="1244275"/>
          </a:xfrm>
          <a:prstGeom prst="rect">
            <a:avLst/>
          </a:prstGeom>
          <a:noFill/>
          <a:ln>
            <a:noFill/>
          </a:ln>
        </p:spPr>
      </p:pic>
      <p:sp>
        <p:nvSpPr>
          <p:cNvPr id="94" name="Google Shape;94;p16"/>
          <p:cNvSpPr txBox="1">
            <a:spLocks noGrp="1"/>
          </p:cNvSpPr>
          <p:nvPr>
            <p:ph type="title" idx="4294967295"/>
          </p:nvPr>
        </p:nvSpPr>
        <p:spPr>
          <a:xfrm>
            <a:off x="882625" y="3075850"/>
            <a:ext cx="661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Zn</a:t>
            </a:r>
            <a:endParaRPr>
              <a:solidFill>
                <a:schemeClr val="lt1"/>
              </a:solidFill>
              <a:latin typeface="Roboto Medium"/>
              <a:ea typeface="Roboto Medium"/>
              <a:cs typeface="Roboto Medium"/>
              <a:sym typeface="Robot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98"/>
        <p:cNvGrpSpPr/>
        <p:nvPr/>
      </p:nvGrpSpPr>
      <p:grpSpPr>
        <a:xfrm>
          <a:off x="0" y="0"/>
          <a:ext cx="0" cy="0"/>
          <a:chOff x="0" y="0"/>
          <a:chExt cx="0" cy="0"/>
        </a:xfrm>
      </p:grpSpPr>
      <p:pic>
        <p:nvPicPr>
          <p:cNvPr id="99" name="Google Shape;99;p17"/>
          <p:cNvPicPr preferRelativeResize="0"/>
          <p:nvPr/>
        </p:nvPicPr>
        <p:blipFill rotWithShape="1">
          <a:blip r:embed="rId3">
            <a:alphaModFix/>
          </a:blip>
          <a:srcRect l="19887" t="12526" r="21653"/>
          <a:stretch/>
        </p:blipFill>
        <p:spPr>
          <a:xfrm>
            <a:off x="2535775" y="1471050"/>
            <a:ext cx="3952574" cy="3326924"/>
          </a:xfrm>
          <a:prstGeom prst="rect">
            <a:avLst/>
          </a:prstGeom>
          <a:noFill/>
          <a:ln>
            <a:noFill/>
          </a:ln>
        </p:spPr>
      </p:pic>
      <p:sp>
        <p:nvSpPr>
          <p:cNvPr id="100" name="Google Shape;100;p17"/>
          <p:cNvSpPr txBox="1">
            <a:spLocks noGrp="1"/>
          </p:cNvSpPr>
          <p:nvPr>
            <p:ph type="ctrTitle"/>
          </p:nvPr>
        </p:nvSpPr>
        <p:spPr>
          <a:xfrm>
            <a:off x="2903975" y="3404150"/>
            <a:ext cx="661800" cy="572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solidFill>
                  <a:schemeClr val="lt1"/>
                </a:solidFill>
                <a:latin typeface="Roboto Medium"/>
                <a:ea typeface="Roboto Medium"/>
                <a:cs typeface="Roboto Medium"/>
                <a:sym typeface="Roboto Medium"/>
              </a:rPr>
              <a:t>Zn</a:t>
            </a:r>
            <a:endParaRPr>
              <a:solidFill>
                <a:schemeClr val="lt1"/>
              </a:solidFill>
              <a:latin typeface="Roboto Medium"/>
              <a:ea typeface="Roboto Medium"/>
              <a:cs typeface="Roboto Medium"/>
              <a:sym typeface="Roboto Medium"/>
            </a:endParaRPr>
          </a:p>
        </p:txBody>
      </p:sp>
      <p:sp>
        <p:nvSpPr>
          <p:cNvPr id="101" name="Google Shape;101;p17"/>
          <p:cNvSpPr txBox="1">
            <a:spLocks noGrp="1"/>
          </p:cNvSpPr>
          <p:nvPr>
            <p:ph type="title" idx="4294967295"/>
          </p:nvPr>
        </p:nvSpPr>
        <p:spPr>
          <a:xfrm>
            <a:off x="5586275" y="3404150"/>
            <a:ext cx="661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Cu</a:t>
            </a:r>
            <a:endParaRPr>
              <a:solidFill>
                <a:schemeClr val="lt1"/>
              </a:solidFill>
              <a:latin typeface="Roboto Medium"/>
              <a:ea typeface="Roboto Medium"/>
              <a:cs typeface="Roboto Medium"/>
              <a:sym typeface="Roboto Medium"/>
            </a:endParaRPr>
          </a:p>
        </p:txBody>
      </p:sp>
      <p:cxnSp>
        <p:nvCxnSpPr>
          <p:cNvPr id="102" name="Google Shape;102;p17"/>
          <p:cNvCxnSpPr/>
          <p:nvPr/>
        </p:nvCxnSpPr>
        <p:spPr>
          <a:xfrm rot="10800000" flipH="1">
            <a:off x="4878300" y="1623650"/>
            <a:ext cx="1053000" cy="7800"/>
          </a:xfrm>
          <a:prstGeom prst="straightConnector1">
            <a:avLst/>
          </a:prstGeom>
          <a:noFill/>
          <a:ln w="76200" cap="flat" cmpd="sng">
            <a:solidFill>
              <a:schemeClr val="lt1"/>
            </a:solidFill>
            <a:prstDash val="solid"/>
            <a:round/>
            <a:headEnd type="none" w="med" len="med"/>
            <a:tailEnd type="stealth" w="med" len="med"/>
          </a:ln>
        </p:spPr>
      </p:cxnSp>
      <p:cxnSp>
        <p:nvCxnSpPr>
          <p:cNvPr id="103" name="Google Shape;103;p17"/>
          <p:cNvCxnSpPr/>
          <p:nvPr/>
        </p:nvCxnSpPr>
        <p:spPr>
          <a:xfrm rot="10800000" flipH="1">
            <a:off x="3109925" y="1623650"/>
            <a:ext cx="1053000" cy="7800"/>
          </a:xfrm>
          <a:prstGeom prst="straightConnector1">
            <a:avLst/>
          </a:prstGeom>
          <a:noFill/>
          <a:ln w="76200" cap="flat" cmpd="sng">
            <a:solidFill>
              <a:schemeClr val="lt1"/>
            </a:solidFill>
            <a:prstDash val="solid"/>
            <a:round/>
            <a:headEnd type="none" w="med" len="med"/>
            <a:tailEnd type="stealth" w="med" len="med"/>
          </a:ln>
        </p:spPr>
      </p:cxnSp>
      <p:cxnSp>
        <p:nvCxnSpPr>
          <p:cNvPr id="104" name="Google Shape;104;p17"/>
          <p:cNvCxnSpPr/>
          <p:nvPr/>
        </p:nvCxnSpPr>
        <p:spPr>
          <a:xfrm flipH="1">
            <a:off x="4090700" y="2443175"/>
            <a:ext cx="988500" cy="8100"/>
          </a:xfrm>
          <a:prstGeom prst="straightConnector1">
            <a:avLst/>
          </a:prstGeom>
          <a:noFill/>
          <a:ln w="76200" cap="flat" cmpd="sng">
            <a:solidFill>
              <a:schemeClr val="dk2"/>
            </a:solidFill>
            <a:prstDash val="solid"/>
            <a:round/>
            <a:headEnd type="none" w="med" len="med"/>
            <a:tailEnd type="stealth" w="med" len="med"/>
          </a:ln>
        </p:spPr>
      </p:cxnSp>
      <p:sp>
        <p:nvSpPr>
          <p:cNvPr id="105" name="Google Shape;105;p17"/>
          <p:cNvSpPr/>
          <p:nvPr/>
        </p:nvSpPr>
        <p:spPr>
          <a:xfrm>
            <a:off x="3052625"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397900"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3743175"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4088450"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4815500"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5124275"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5433050"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779000" y="18002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834975" y="20831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834975" y="23527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3052625" y="20831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3052625" y="2352725"/>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5212075" y="4216925"/>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4902350" y="4027925"/>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4902350" y="36256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4902350" y="32998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4902350" y="29740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3948075" y="4027925"/>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3948075" y="36256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3948075" y="32998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3948075" y="29740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3602800" y="426470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3948075" y="26482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4902350" y="2648250"/>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4572000" y="2352725"/>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txBox="1">
            <a:spLocks noGrp="1"/>
          </p:cNvSpPr>
          <p:nvPr>
            <p:ph type="title" idx="4294967295"/>
          </p:nvPr>
        </p:nvSpPr>
        <p:spPr>
          <a:xfrm>
            <a:off x="311700" y="200400"/>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A Redox Reaction Occurs</a:t>
            </a:r>
            <a:endParaRPr sz="4900">
              <a:solidFill>
                <a:schemeClr val="lt1"/>
              </a:solidFill>
              <a:latin typeface="Roboto Medium"/>
              <a:ea typeface="Roboto Medium"/>
              <a:cs typeface="Roboto Medium"/>
              <a:sym typeface="Roboto Medium"/>
            </a:endParaRPr>
          </a:p>
        </p:txBody>
      </p:sp>
      <p:sp>
        <p:nvSpPr>
          <p:cNvPr id="131" name="Google Shape;131;p17"/>
          <p:cNvSpPr/>
          <p:nvPr/>
        </p:nvSpPr>
        <p:spPr>
          <a:xfrm>
            <a:off x="6815175" y="26482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6815175" y="3040013"/>
            <a:ext cx="204900" cy="189000"/>
          </a:xfrm>
          <a:prstGeom prst="ellipse">
            <a:avLst/>
          </a:prstGeom>
          <a:solidFill>
            <a:srgbClr val="B41E8E"/>
          </a:solidFill>
          <a:ln w="9525" cap="flat" cmpd="sng">
            <a:solidFill>
              <a:srgbClr val="B41E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txBox="1">
            <a:spLocks noGrp="1"/>
          </p:cNvSpPr>
          <p:nvPr>
            <p:ph type="subTitle" idx="1"/>
          </p:nvPr>
        </p:nvSpPr>
        <p:spPr>
          <a:xfrm>
            <a:off x="7097950" y="2516400"/>
            <a:ext cx="1461900" cy="4527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GB">
                <a:solidFill>
                  <a:schemeClr val="lt1"/>
                </a:solidFill>
                <a:latin typeface="Roboto Medium"/>
                <a:ea typeface="Roboto Medium"/>
                <a:cs typeface="Roboto Medium"/>
                <a:sym typeface="Roboto Medium"/>
              </a:rPr>
              <a:t>Electron</a:t>
            </a:r>
            <a:endParaRPr>
              <a:solidFill>
                <a:schemeClr val="lt1"/>
              </a:solidFill>
              <a:latin typeface="Roboto Medium"/>
              <a:ea typeface="Roboto Medium"/>
              <a:cs typeface="Roboto Medium"/>
              <a:sym typeface="Roboto Medium"/>
            </a:endParaRPr>
          </a:p>
        </p:txBody>
      </p:sp>
      <p:sp>
        <p:nvSpPr>
          <p:cNvPr id="134" name="Google Shape;134;p17"/>
          <p:cNvSpPr txBox="1">
            <a:spLocks noGrp="1"/>
          </p:cNvSpPr>
          <p:nvPr>
            <p:ph type="body" idx="4294967295"/>
          </p:nvPr>
        </p:nvSpPr>
        <p:spPr>
          <a:xfrm>
            <a:off x="7097950" y="2842200"/>
            <a:ext cx="1461900" cy="45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Positive Ion</a:t>
            </a:r>
            <a:endParaRPr>
              <a:solidFill>
                <a:schemeClr val="lt1"/>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38"/>
        <p:cNvGrpSpPr/>
        <p:nvPr/>
      </p:nvGrpSpPr>
      <p:grpSpPr>
        <a:xfrm>
          <a:off x="0" y="0"/>
          <a:ext cx="0" cy="0"/>
          <a:chOff x="0" y="0"/>
          <a:chExt cx="0" cy="0"/>
        </a:xfrm>
      </p:grpSpPr>
      <p:sp>
        <p:nvSpPr>
          <p:cNvPr id="139" name="Google Shape;139;p18"/>
          <p:cNvSpPr txBox="1">
            <a:spLocks noGrp="1"/>
          </p:cNvSpPr>
          <p:nvPr>
            <p:ph type="title" idx="4294967295"/>
          </p:nvPr>
        </p:nvSpPr>
        <p:spPr>
          <a:xfrm>
            <a:off x="311700" y="581175"/>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a:solidFill>
                  <a:schemeClr val="lt1"/>
                </a:solidFill>
                <a:latin typeface="Roboto Medium"/>
                <a:ea typeface="Roboto Medium"/>
                <a:cs typeface="Roboto Medium"/>
                <a:sym typeface="Roboto Medium"/>
              </a:rPr>
              <a:t>A Redox Reaction is when an Oxidation and Reduction occurs at the same time.</a:t>
            </a:r>
            <a:endParaRPr sz="3600">
              <a:solidFill>
                <a:schemeClr val="lt1"/>
              </a:solidFill>
              <a:latin typeface="Roboto Medium"/>
              <a:ea typeface="Roboto Medium"/>
              <a:cs typeface="Roboto Medium"/>
              <a:sym typeface="Roboto Medium"/>
            </a:endParaRPr>
          </a:p>
        </p:txBody>
      </p:sp>
      <p:pic>
        <p:nvPicPr>
          <p:cNvPr id="140" name="Google Shape;140;p18"/>
          <p:cNvPicPr preferRelativeResize="0"/>
          <p:nvPr/>
        </p:nvPicPr>
        <p:blipFill>
          <a:blip r:embed="rId3">
            <a:alphaModFix/>
          </a:blip>
          <a:stretch>
            <a:fillRect/>
          </a:stretch>
        </p:blipFill>
        <p:spPr>
          <a:xfrm>
            <a:off x="589375" y="3170125"/>
            <a:ext cx="3048050" cy="1254850"/>
          </a:xfrm>
          <a:prstGeom prst="rect">
            <a:avLst/>
          </a:prstGeom>
          <a:noFill/>
          <a:ln>
            <a:noFill/>
          </a:ln>
        </p:spPr>
      </p:pic>
      <p:pic>
        <p:nvPicPr>
          <p:cNvPr id="141" name="Google Shape;141;p18"/>
          <p:cNvPicPr preferRelativeResize="0"/>
          <p:nvPr/>
        </p:nvPicPr>
        <p:blipFill>
          <a:blip r:embed="rId4">
            <a:alphaModFix/>
          </a:blip>
          <a:stretch>
            <a:fillRect/>
          </a:stretch>
        </p:blipFill>
        <p:spPr>
          <a:xfrm>
            <a:off x="5353025" y="3175413"/>
            <a:ext cx="3479276" cy="1244275"/>
          </a:xfrm>
          <a:prstGeom prst="rect">
            <a:avLst/>
          </a:prstGeom>
          <a:noFill/>
          <a:ln>
            <a:noFill/>
          </a:ln>
        </p:spPr>
      </p:pic>
      <p:sp>
        <p:nvSpPr>
          <p:cNvPr id="142" name="Google Shape;142;p18"/>
          <p:cNvSpPr txBox="1">
            <a:spLocks noGrp="1"/>
          </p:cNvSpPr>
          <p:nvPr>
            <p:ph type="body" idx="4294967295"/>
          </p:nvPr>
        </p:nvSpPr>
        <p:spPr>
          <a:xfrm>
            <a:off x="393725" y="2655100"/>
            <a:ext cx="3827100" cy="45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At the Cathode, reduction occurs. </a:t>
            </a:r>
            <a:endParaRPr>
              <a:solidFill>
                <a:schemeClr val="lt1"/>
              </a:solidFill>
              <a:latin typeface="Roboto Medium"/>
              <a:ea typeface="Roboto Medium"/>
              <a:cs typeface="Roboto Medium"/>
              <a:sym typeface="Roboto Medium"/>
            </a:endParaRPr>
          </a:p>
        </p:txBody>
      </p:sp>
      <p:sp>
        <p:nvSpPr>
          <p:cNvPr id="143" name="Google Shape;143;p18"/>
          <p:cNvSpPr txBox="1">
            <a:spLocks noGrp="1"/>
          </p:cNvSpPr>
          <p:nvPr>
            <p:ph type="body" idx="4294967295"/>
          </p:nvPr>
        </p:nvSpPr>
        <p:spPr>
          <a:xfrm>
            <a:off x="5056875" y="2655100"/>
            <a:ext cx="3827100" cy="45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GB">
                <a:solidFill>
                  <a:schemeClr val="lt1"/>
                </a:solidFill>
                <a:latin typeface="Roboto Medium"/>
                <a:ea typeface="Roboto Medium"/>
                <a:cs typeface="Roboto Medium"/>
                <a:sym typeface="Roboto Medium"/>
              </a:rPr>
              <a:t>At the Anode, oxidation occurs. </a:t>
            </a:r>
            <a:endParaRPr>
              <a:solidFill>
                <a:schemeClr val="lt1"/>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title" idx="4294967295"/>
          </p:nvPr>
        </p:nvSpPr>
        <p:spPr>
          <a:xfrm>
            <a:off x="311700" y="148900"/>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A Battery is a Chemical Cell</a:t>
            </a:r>
            <a:endParaRPr sz="4900">
              <a:solidFill>
                <a:schemeClr val="lt1"/>
              </a:solidFill>
              <a:latin typeface="Roboto Medium"/>
              <a:ea typeface="Roboto Medium"/>
              <a:cs typeface="Roboto Medium"/>
              <a:sym typeface="Roboto Medium"/>
            </a:endParaRPr>
          </a:p>
        </p:txBody>
      </p:sp>
      <p:pic>
        <p:nvPicPr>
          <p:cNvPr id="149" name="Google Shape;149;p19"/>
          <p:cNvPicPr preferRelativeResize="0"/>
          <p:nvPr/>
        </p:nvPicPr>
        <p:blipFill rotWithShape="1">
          <a:blip r:embed="rId3">
            <a:alphaModFix/>
          </a:blip>
          <a:srcRect l="19887" t="12526" r="21653"/>
          <a:stretch/>
        </p:blipFill>
        <p:spPr>
          <a:xfrm>
            <a:off x="922965" y="1664175"/>
            <a:ext cx="2864726" cy="2414313"/>
          </a:xfrm>
          <a:prstGeom prst="rect">
            <a:avLst/>
          </a:prstGeom>
          <a:noFill/>
          <a:ln>
            <a:noFill/>
          </a:ln>
        </p:spPr>
      </p:pic>
      <p:sp>
        <p:nvSpPr>
          <p:cNvPr id="150" name="Google Shape;150;p19"/>
          <p:cNvSpPr txBox="1">
            <a:spLocks noGrp="1"/>
          </p:cNvSpPr>
          <p:nvPr>
            <p:ph type="title" idx="4294967295"/>
          </p:nvPr>
        </p:nvSpPr>
        <p:spPr>
          <a:xfrm>
            <a:off x="3527125" y="1664175"/>
            <a:ext cx="1409700" cy="4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Cathode</a:t>
            </a:r>
            <a:endParaRPr>
              <a:solidFill>
                <a:schemeClr val="lt1"/>
              </a:solidFill>
              <a:latin typeface="Roboto Medium"/>
              <a:ea typeface="Roboto Medium"/>
              <a:cs typeface="Roboto Medium"/>
              <a:sym typeface="Roboto Medium"/>
            </a:endParaRPr>
          </a:p>
        </p:txBody>
      </p:sp>
      <p:cxnSp>
        <p:nvCxnSpPr>
          <p:cNvPr id="151" name="Google Shape;151;p19"/>
          <p:cNvCxnSpPr/>
          <p:nvPr/>
        </p:nvCxnSpPr>
        <p:spPr>
          <a:xfrm flipH="1">
            <a:off x="3475011" y="2131320"/>
            <a:ext cx="336000" cy="271200"/>
          </a:xfrm>
          <a:prstGeom prst="straightConnector1">
            <a:avLst/>
          </a:prstGeom>
          <a:noFill/>
          <a:ln w="9525" cap="flat" cmpd="sng">
            <a:solidFill>
              <a:schemeClr val="lt1"/>
            </a:solidFill>
            <a:prstDash val="solid"/>
            <a:round/>
            <a:headEnd type="none" w="med" len="med"/>
            <a:tailEnd type="triangle" w="med" len="med"/>
          </a:ln>
        </p:spPr>
      </p:cxnSp>
      <p:sp>
        <p:nvSpPr>
          <p:cNvPr id="152" name="Google Shape;152;p19"/>
          <p:cNvSpPr txBox="1">
            <a:spLocks noGrp="1"/>
          </p:cNvSpPr>
          <p:nvPr>
            <p:ph type="title" idx="4294967295"/>
          </p:nvPr>
        </p:nvSpPr>
        <p:spPr>
          <a:xfrm>
            <a:off x="-83675" y="1715825"/>
            <a:ext cx="1242000" cy="4155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GB">
                <a:solidFill>
                  <a:schemeClr val="lt1"/>
                </a:solidFill>
                <a:latin typeface="Roboto Medium"/>
                <a:ea typeface="Roboto Medium"/>
                <a:cs typeface="Roboto Medium"/>
                <a:sym typeface="Roboto Medium"/>
              </a:rPr>
              <a:t>Anode</a:t>
            </a:r>
            <a:endParaRPr>
              <a:solidFill>
                <a:schemeClr val="lt1"/>
              </a:solidFill>
              <a:latin typeface="Roboto Medium"/>
              <a:ea typeface="Roboto Medium"/>
              <a:cs typeface="Roboto Medium"/>
              <a:sym typeface="Roboto Medium"/>
            </a:endParaRPr>
          </a:p>
        </p:txBody>
      </p:sp>
      <p:cxnSp>
        <p:nvCxnSpPr>
          <p:cNvPr id="153" name="Google Shape;153;p19"/>
          <p:cNvCxnSpPr/>
          <p:nvPr/>
        </p:nvCxnSpPr>
        <p:spPr>
          <a:xfrm>
            <a:off x="964947" y="2136000"/>
            <a:ext cx="350100" cy="201000"/>
          </a:xfrm>
          <a:prstGeom prst="straightConnector1">
            <a:avLst/>
          </a:prstGeom>
          <a:noFill/>
          <a:ln w="9525" cap="flat" cmpd="sng">
            <a:solidFill>
              <a:schemeClr val="lt1"/>
            </a:solidFill>
            <a:prstDash val="solid"/>
            <a:round/>
            <a:headEnd type="none" w="med" len="med"/>
            <a:tailEnd type="triangle" w="med" len="med"/>
          </a:ln>
        </p:spPr>
      </p:cxnSp>
      <p:sp>
        <p:nvSpPr>
          <p:cNvPr id="154" name="Google Shape;154;p19"/>
          <p:cNvSpPr txBox="1">
            <a:spLocks noGrp="1"/>
          </p:cNvSpPr>
          <p:nvPr>
            <p:ph type="title" idx="4294967295"/>
          </p:nvPr>
        </p:nvSpPr>
        <p:spPr>
          <a:xfrm>
            <a:off x="1537950" y="3913625"/>
            <a:ext cx="1738200" cy="4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Electrolyte </a:t>
            </a:r>
            <a:endParaRPr>
              <a:solidFill>
                <a:schemeClr val="lt1"/>
              </a:solidFill>
              <a:latin typeface="Roboto Medium"/>
              <a:ea typeface="Roboto Medium"/>
              <a:cs typeface="Roboto Medium"/>
              <a:sym typeface="Roboto Medium"/>
            </a:endParaRPr>
          </a:p>
        </p:txBody>
      </p:sp>
      <p:cxnSp>
        <p:nvCxnSpPr>
          <p:cNvPr id="155" name="Google Shape;155;p19"/>
          <p:cNvCxnSpPr/>
          <p:nvPr/>
        </p:nvCxnSpPr>
        <p:spPr>
          <a:xfrm rot="10800000">
            <a:off x="1636605" y="3724433"/>
            <a:ext cx="163500" cy="280200"/>
          </a:xfrm>
          <a:prstGeom prst="straightConnector1">
            <a:avLst/>
          </a:prstGeom>
          <a:noFill/>
          <a:ln w="9525" cap="flat" cmpd="sng">
            <a:solidFill>
              <a:schemeClr val="lt1"/>
            </a:solidFill>
            <a:prstDash val="solid"/>
            <a:round/>
            <a:headEnd type="none" w="med" len="med"/>
            <a:tailEnd type="triangle" w="med" len="med"/>
          </a:ln>
        </p:spPr>
      </p:cxnSp>
      <p:cxnSp>
        <p:nvCxnSpPr>
          <p:cNvPr id="156" name="Google Shape;156;p19"/>
          <p:cNvCxnSpPr/>
          <p:nvPr/>
        </p:nvCxnSpPr>
        <p:spPr>
          <a:xfrm rot="10800000" flipH="1">
            <a:off x="2821893" y="3710333"/>
            <a:ext cx="200700" cy="294300"/>
          </a:xfrm>
          <a:prstGeom prst="straightConnector1">
            <a:avLst/>
          </a:prstGeom>
          <a:noFill/>
          <a:ln w="9525" cap="flat" cmpd="sng">
            <a:solidFill>
              <a:schemeClr val="lt1"/>
            </a:solidFill>
            <a:prstDash val="solid"/>
            <a:round/>
            <a:headEnd type="none" w="med" len="med"/>
            <a:tailEnd type="triangle" w="med" len="med"/>
          </a:ln>
        </p:spPr>
      </p:cxnSp>
      <p:pic>
        <p:nvPicPr>
          <p:cNvPr id="157" name="Google Shape;157;p19"/>
          <p:cNvPicPr preferRelativeResize="0"/>
          <p:nvPr/>
        </p:nvPicPr>
        <p:blipFill rotWithShape="1">
          <a:blip r:embed="rId4">
            <a:alphaModFix/>
          </a:blip>
          <a:srcRect l="17738" t="9717" r="12120" b="15065"/>
          <a:stretch/>
        </p:blipFill>
        <p:spPr>
          <a:xfrm rot="5400000">
            <a:off x="5397200" y="2401250"/>
            <a:ext cx="2774525" cy="1673725"/>
          </a:xfrm>
          <a:prstGeom prst="rect">
            <a:avLst/>
          </a:prstGeom>
          <a:noFill/>
          <a:ln>
            <a:noFill/>
          </a:ln>
        </p:spPr>
      </p:pic>
      <p:sp>
        <p:nvSpPr>
          <p:cNvPr id="158" name="Google Shape;158;p19"/>
          <p:cNvSpPr txBox="1">
            <a:spLocks noGrp="1"/>
          </p:cNvSpPr>
          <p:nvPr>
            <p:ph type="title" idx="4294967295"/>
          </p:nvPr>
        </p:nvSpPr>
        <p:spPr>
          <a:xfrm>
            <a:off x="6628450" y="1435350"/>
            <a:ext cx="1242000" cy="4155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GB">
                <a:solidFill>
                  <a:schemeClr val="lt1"/>
                </a:solidFill>
                <a:latin typeface="Roboto Medium"/>
                <a:ea typeface="Roboto Medium"/>
                <a:cs typeface="Roboto Medium"/>
                <a:sym typeface="Roboto Medium"/>
              </a:rPr>
              <a:t>Anode</a:t>
            </a:r>
            <a:endParaRPr>
              <a:solidFill>
                <a:schemeClr val="lt1"/>
              </a:solidFill>
              <a:latin typeface="Roboto Medium"/>
              <a:ea typeface="Roboto Medium"/>
              <a:cs typeface="Roboto Medium"/>
              <a:sym typeface="Roboto Medium"/>
            </a:endParaRPr>
          </a:p>
        </p:txBody>
      </p:sp>
      <p:sp>
        <p:nvSpPr>
          <p:cNvPr id="159" name="Google Shape;159;p19"/>
          <p:cNvSpPr txBox="1">
            <a:spLocks noGrp="1"/>
          </p:cNvSpPr>
          <p:nvPr>
            <p:ph type="title" idx="4294967295"/>
          </p:nvPr>
        </p:nvSpPr>
        <p:spPr>
          <a:xfrm>
            <a:off x="4316850" y="3030363"/>
            <a:ext cx="1409700" cy="4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Cathode</a:t>
            </a:r>
            <a:endParaRPr>
              <a:solidFill>
                <a:schemeClr val="lt1"/>
              </a:solidFill>
              <a:latin typeface="Roboto Medium"/>
              <a:ea typeface="Roboto Medium"/>
              <a:cs typeface="Roboto Medium"/>
              <a:sym typeface="Roboto Medium"/>
            </a:endParaRPr>
          </a:p>
        </p:txBody>
      </p:sp>
      <p:sp>
        <p:nvSpPr>
          <p:cNvPr id="160" name="Google Shape;160;p19"/>
          <p:cNvSpPr txBox="1">
            <a:spLocks noGrp="1"/>
          </p:cNvSpPr>
          <p:nvPr>
            <p:ph type="title" idx="4294967295"/>
          </p:nvPr>
        </p:nvSpPr>
        <p:spPr>
          <a:xfrm>
            <a:off x="7020525" y="4496625"/>
            <a:ext cx="1738200" cy="4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Electrolyte </a:t>
            </a:r>
            <a:endParaRPr>
              <a:solidFill>
                <a:schemeClr val="lt1"/>
              </a:solidFill>
              <a:latin typeface="Roboto Medium"/>
              <a:ea typeface="Roboto Medium"/>
              <a:cs typeface="Roboto Medium"/>
              <a:sym typeface="Roboto Medium"/>
            </a:endParaRPr>
          </a:p>
        </p:txBody>
      </p:sp>
      <p:cxnSp>
        <p:nvCxnSpPr>
          <p:cNvPr id="161" name="Google Shape;161;p19"/>
          <p:cNvCxnSpPr/>
          <p:nvPr/>
        </p:nvCxnSpPr>
        <p:spPr>
          <a:xfrm rot="10800000" flipH="1">
            <a:off x="5657900" y="3408675"/>
            <a:ext cx="528000" cy="12900"/>
          </a:xfrm>
          <a:prstGeom prst="straightConnector1">
            <a:avLst/>
          </a:prstGeom>
          <a:noFill/>
          <a:ln w="9525" cap="flat" cmpd="sng">
            <a:solidFill>
              <a:schemeClr val="lt1"/>
            </a:solidFill>
            <a:prstDash val="solid"/>
            <a:round/>
            <a:headEnd type="none" w="med" len="med"/>
            <a:tailEnd type="triangle" w="med" len="med"/>
          </a:ln>
        </p:spPr>
      </p:cxnSp>
      <p:cxnSp>
        <p:nvCxnSpPr>
          <p:cNvPr id="162" name="Google Shape;162;p19"/>
          <p:cNvCxnSpPr/>
          <p:nvPr/>
        </p:nvCxnSpPr>
        <p:spPr>
          <a:xfrm flipH="1">
            <a:off x="6823000" y="1857275"/>
            <a:ext cx="122400" cy="534300"/>
          </a:xfrm>
          <a:prstGeom prst="straightConnector1">
            <a:avLst/>
          </a:prstGeom>
          <a:noFill/>
          <a:ln w="9525" cap="flat" cmpd="sng">
            <a:solidFill>
              <a:schemeClr val="lt1"/>
            </a:solidFill>
            <a:prstDash val="solid"/>
            <a:round/>
            <a:headEnd type="none" w="med" len="med"/>
            <a:tailEnd type="triangle" w="med" len="med"/>
          </a:ln>
        </p:spPr>
      </p:cxnSp>
      <p:cxnSp>
        <p:nvCxnSpPr>
          <p:cNvPr id="163" name="Google Shape;163;p19"/>
          <p:cNvCxnSpPr/>
          <p:nvPr/>
        </p:nvCxnSpPr>
        <p:spPr>
          <a:xfrm rot="10800000">
            <a:off x="6900450" y="4059025"/>
            <a:ext cx="173700" cy="765900"/>
          </a:xfrm>
          <a:prstGeom prst="straightConnector1">
            <a:avLst/>
          </a:prstGeom>
          <a:noFill/>
          <a:ln w="9525" cap="flat" cmpd="sng">
            <a:solidFill>
              <a:schemeClr val="l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67"/>
        <p:cNvGrpSpPr/>
        <p:nvPr/>
      </p:nvGrpSpPr>
      <p:grpSpPr>
        <a:xfrm>
          <a:off x="0" y="0"/>
          <a:ext cx="0" cy="0"/>
          <a:chOff x="0" y="0"/>
          <a:chExt cx="0" cy="0"/>
        </a:xfrm>
      </p:grpSpPr>
      <p:pic>
        <p:nvPicPr>
          <p:cNvPr id="168" name="Google Shape;168;p20"/>
          <p:cNvPicPr preferRelativeResize="0"/>
          <p:nvPr/>
        </p:nvPicPr>
        <p:blipFill rotWithShape="1">
          <a:blip r:embed="rId3">
            <a:alphaModFix/>
          </a:blip>
          <a:srcRect l="20321" t="9717" r="12119" b="15065"/>
          <a:stretch/>
        </p:blipFill>
        <p:spPr>
          <a:xfrm rot="5400000">
            <a:off x="1727214" y="2379962"/>
            <a:ext cx="2672448" cy="1673725"/>
          </a:xfrm>
          <a:prstGeom prst="rect">
            <a:avLst/>
          </a:prstGeom>
          <a:noFill/>
          <a:ln>
            <a:noFill/>
          </a:ln>
        </p:spPr>
      </p:pic>
      <p:pic>
        <p:nvPicPr>
          <p:cNvPr id="169" name="Google Shape;169;p20"/>
          <p:cNvPicPr preferRelativeResize="0"/>
          <p:nvPr/>
        </p:nvPicPr>
        <p:blipFill>
          <a:blip r:embed="rId4">
            <a:alphaModFix/>
          </a:blip>
          <a:stretch>
            <a:fillRect/>
          </a:stretch>
        </p:blipFill>
        <p:spPr>
          <a:xfrm>
            <a:off x="4446500" y="1533450"/>
            <a:ext cx="3019600" cy="3019600"/>
          </a:xfrm>
          <a:prstGeom prst="rect">
            <a:avLst/>
          </a:prstGeom>
          <a:noFill/>
          <a:ln>
            <a:noFill/>
          </a:ln>
        </p:spPr>
      </p:pic>
      <p:cxnSp>
        <p:nvCxnSpPr>
          <p:cNvPr id="170" name="Google Shape;170;p20"/>
          <p:cNvCxnSpPr>
            <a:stCxn id="168" idx="1"/>
          </p:cNvCxnSpPr>
          <p:nvPr/>
        </p:nvCxnSpPr>
        <p:spPr>
          <a:xfrm rot="-5400000" flipH="1">
            <a:off x="3902688" y="1041350"/>
            <a:ext cx="1277700" cy="2956200"/>
          </a:xfrm>
          <a:prstGeom prst="curvedConnector4">
            <a:avLst>
              <a:gd name="adj1" fmla="val -18637"/>
              <a:gd name="adj2" fmla="val 64154"/>
            </a:avLst>
          </a:prstGeom>
          <a:noFill/>
          <a:ln w="38100" cap="flat" cmpd="sng">
            <a:solidFill>
              <a:schemeClr val="dk2"/>
            </a:solidFill>
            <a:prstDash val="solid"/>
            <a:round/>
            <a:headEnd type="none" w="med" len="med"/>
            <a:tailEnd type="diamond" w="med" len="med"/>
          </a:ln>
        </p:spPr>
      </p:cxnSp>
      <p:sp>
        <p:nvSpPr>
          <p:cNvPr id="171" name="Google Shape;171;p20"/>
          <p:cNvSpPr/>
          <p:nvPr/>
        </p:nvSpPr>
        <p:spPr>
          <a:xfrm>
            <a:off x="2960988" y="17224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703750" y="15334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4439100" y="18388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4957775" y="2477250"/>
            <a:ext cx="204900" cy="189000"/>
          </a:xfrm>
          <a:prstGeom prst="ellipse">
            <a:avLst/>
          </a:prstGeom>
          <a:solidFill>
            <a:srgbClr val="96C339"/>
          </a:solidFill>
          <a:ln w="9525" cap="flat" cmpd="sng">
            <a:solidFill>
              <a:srgbClr val="96C3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txBox="1">
            <a:spLocks noGrp="1"/>
          </p:cNvSpPr>
          <p:nvPr>
            <p:ph type="ctrTitle"/>
          </p:nvPr>
        </p:nvSpPr>
        <p:spPr>
          <a:xfrm>
            <a:off x="311700" y="200400"/>
            <a:ext cx="8520600" cy="109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400">
                <a:solidFill>
                  <a:schemeClr val="lt1"/>
                </a:solidFill>
                <a:latin typeface="Roboto Medium"/>
                <a:ea typeface="Roboto Medium"/>
                <a:cs typeface="Roboto Medium"/>
                <a:sym typeface="Roboto Medium"/>
              </a:rPr>
              <a:t>The Flow of Electrons from the battery’s anode while discharging powers the Tablet</a:t>
            </a:r>
            <a:endParaRPr sz="2400">
              <a:solidFill>
                <a:schemeClr val="lt1"/>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A9C6"/>
        </a:solidFill>
        <a:effectLst/>
      </p:bgPr>
    </p:bg>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311700" y="445025"/>
            <a:ext cx="8520600" cy="13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900">
                <a:solidFill>
                  <a:schemeClr val="lt1"/>
                </a:solidFill>
                <a:latin typeface="Roboto Medium"/>
                <a:ea typeface="Roboto Medium"/>
                <a:cs typeface="Roboto Medium"/>
                <a:sym typeface="Roboto Medium"/>
              </a:rPr>
              <a:t>Build a Battery Classroom Game</a:t>
            </a:r>
            <a:endParaRPr sz="4900">
              <a:solidFill>
                <a:schemeClr val="lt1"/>
              </a:solidFill>
              <a:latin typeface="Roboto Medium"/>
              <a:ea typeface="Roboto Medium"/>
              <a:cs typeface="Roboto Medium"/>
              <a:sym typeface="Roboto Medium"/>
            </a:endParaRPr>
          </a:p>
        </p:txBody>
      </p:sp>
      <p:sp>
        <p:nvSpPr>
          <p:cNvPr id="181" name="Google Shape;181;p21"/>
          <p:cNvSpPr txBox="1">
            <a:spLocks noGrp="1"/>
          </p:cNvSpPr>
          <p:nvPr>
            <p:ph type="body" idx="1"/>
          </p:nvPr>
        </p:nvSpPr>
        <p:spPr>
          <a:xfrm>
            <a:off x="311700" y="2421725"/>
            <a:ext cx="8520600" cy="194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lt1"/>
                </a:solidFill>
                <a:latin typeface="Roboto Medium"/>
                <a:ea typeface="Roboto Medium"/>
                <a:cs typeface="Roboto Medium"/>
                <a:sym typeface="Roboto Medium"/>
              </a:rPr>
              <a:t>Batteries can be made in many different ways, leading to the batteries having different properties. Some batteries are more sustainable or more safe than others. </a:t>
            </a:r>
            <a:endParaRPr>
              <a:solidFill>
                <a:schemeClr val="lt1"/>
              </a:solidFill>
              <a:latin typeface="Roboto Medium"/>
              <a:ea typeface="Roboto Medium"/>
              <a:cs typeface="Roboto Medium"/>
              <a:sym typeface="Roboto Medium"/>
            </a:endParaRPr>
          </a:p>
          <a:p>
            <a:pPr marL="0" lvl="0" indent="0" algn="l" rtl="0">
              <a:spcBef>
                <a:spcPts val="1200"/>
              </a:spcBef>
              <a:spcAft>
                <a:spcPts val="1200"/>
              </a:spcAft>
              <a:buNone/>
            </a:pPr>
            <a:r>
              <a:rPr lang="en-GB">
                <a:solidFill>
                  <a:schemeClr val="lt1"/>
                </a:solidFill>
                <a:latin typeface="Roboto Medium"/>
                <a:ea typeface="Roboto Medium"/>
                <a:cs typeface="Roboto Medium"/>
                <a:sym typeface="Roboto Medium"/>
              </a:rPr>
              <a:t>The game uses cards to represent the different parts of the battery that you will build. </a:t>
            </a:r>
            <a:endParaRPr>
              <a:solidFill>
                <a:schemeClr val="lt1"/>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Simple Light</vt:lpstr>
      <vt:lpstr>Build a Battery Classroom Game</vt:lpstr>
      <vt:lpstr>Chemical Cell</vt:lpstr>
      <vt:lpstr>Cathode</vt:lpstr>
      <vt:lpstr>Anode</vt:lpstr>
      <vt:lpstr>Zn</vt:lpstr>
      <vt:lpstr>A Redox Reaction is when an Oxidation and Reduction occurs at the same time.</vt:lpstr>
      <vt:lpstr>A Battery is a Chemical Cell</vt:lpstr>
      <vt:lpstr>The Flow of Electrons from the battery’s anode while discharging powers the Tablet</vt:lpstr>
      <vt:lpstr>Build a Battery Classroom Game</vt:lpstr>
      <vt:lpstr>Example of a Cathode Card</vt:lpstr>
      <vt:lpstr>Example of an Electrolyte Card</vt:lpstr>
      <vt:lpstr>Example of an Anode Card</vt:lpstr>
      <vt:lpstr>Example of a Bonus Card</vt:lpstr>
      <vt:lpstr>What are the Battery Characteristics on the playing cards?</vt:lpstr>
      <vt:lpstr>Capacity </vt:lpstr>
      <vt:lpstr>Cyclability </vt:lpstr>
      <vt:lpstr>Safety </vt:lpstr>
      <vt:lpstr>Sustainability </vt:lpstr>
      <vt:lpstr>Cost</vt:lpstr>
      <vt:lpstr>Rules for Making a Battery</vt:lpstr>
      <vt:lpstr>How to Win?</vt:lpstr>
      <vt:lpstr>TIME TO PLAY!</vt:lpstr>
      <vt:lpstr>Round 1- Rotation</vt:lpstr>
      <vt:lpstr>Round 2- Selection</vt:lpstr>
      <vt:lpstr>Round 3- Trading</vt:lpstr>
      <vt:lpstr>Time To Calculate the Scores and Find The Winners</vt:lpstr>
      <vt:lpstr>Who's the winner?</vt:lpstr>
      <vt:lpstr>Well Done!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Battery Classroom Game</dc:title>
  <cp:revision>93</cp:revision>
  <dcterms:modified xsi:type="dcterms:W3CDTF">2022-02-23T16:34:54Z</dcterms:modified>
</cp:coreProperties>
</file>